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3279907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6" name="Shape 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0"/>
            <a:ext cx="9144000" cy="5176499"/>
          </a:xfrm>
          <a:prstGeom prst="rect">
            <a:avLst/>
          </a:prstGeom>
          <a:gradFill>
            <a:gsLst>
              <a:gs pos="0">
                <a:srgbClr val="003171"/>
              </a:gs>
              <a:gs pos="100000">
                <a:srgbClr val="549FFF"/>
              </a:gs>
            </a:gsLst>
            <a:lin ang="792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" name="Shape 10"/>
          <p:cNvSpPr/>
          <p:nvPr/>
        </p:nvSpPr>
        <p:spPr>
          <a:xfrm flipH="1">
            <a:off x="-3832" y="12039"/>
            <a:ext cx="10925833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40784"/>
                </a:srgbClr>
              </a:gs>
              <a:gs pos="41000">
                <a:srgbClr val="003171">
                  <a:alpha val="94901"/>
                </a:srgbClr>
              </a:gs>
              <a:gs pos="100000">
                <a:srgbClr val="003171">
                  <a:alpha val="94901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/>
          <p:nvPr/>
        </p:nvSpPr>
        <p:spPr>
          <a:xfrm flipH="1">
            <a:off x="14659" y="660"/>
            <a:ext cx="10500940" cy="5165065"/>
          </a:xfrm>
          <a:custGeom>
            <a:avLst/>
            <a:gdLst/>
            <a:ahLst/>
            <a:cxnLst/>
            <a:rect l="0" t="0" r="0" b="0"/>
            <a:pathLst>
              <a:path w="24279631" h="6863875" extrusionOk="0">
                <a:moveTo>
                  <a:pt x="9291599" y="0"/>
                </a:moveTo>
                <a:lnTo>
                  <a:pt x="24279631" y="5875"/>
                </a:lnTo>
                <a:lnTo>
                  <a:pt x="24250422" y="6863875"/>
                </a:lnTo>
                <a:lnTo>
                  <a:pt x="8740466" y="6858000"/>
                </a:lnTo>
                <a:cubicBezTo>
                  <a:pt x="0" y="3062308"/>
                  <a:pt x="7449035" y="312298"/>
                  <a:pt x="9291599" y="0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-846666" y="-661"/>
            <a:ext cx="2167466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" name="Shape 13"/>
          <p:cNvSpPr/>
          <p:nvPr/>
        </p:nvSpPr>
        <p:spPr>
          <a:xfrm rot="10800000" flipH="1">
            <a:off x="-524933" y="131"/>
            <a:ext cx="1403434" cy="5176308"/>
          </a:xfrm>
          <a:custGeom>
            <a:avLst/>
            <a:gdLst/>
            <a:ahLst/>
            <a:cxnLst/>
            <a:rect l="0" t="0" r="0" b="0"/>
            <a:pathLst>
              <a:path w="2167467" h="6180667" extrusionOk="0">
                <a:moveTo>
                  <a:pt x="939800" y="0"/>
                </a:moveTo>
                <a:lnTo>
                  <a:pt x="1905000" y="5881"/>
                </a:lnTo>
                <a:cubicBezTo>
                  <a:pt x="2167467" y="1035992"/>
                  <a:pt x="0" y="1848556"/>
                  <a:pt x="1896533" y="6180667"/>
                </a:cubicBezTo>
                <a:lnTo>
                  <a:pt x="939800" y="6180667"/>
                </a:lnTo>
                <a:lnTo>
                  <a:pt x="939800" y="0"/>
                </a:lnTo>
                <a:close/>
              </a:path>
            </a:pathLst>
          </a:custGeom>
          <a:gradFill>
            <a:gsLst>
              <a:gs pos="0">
                <a:srgbClr val="003171">
                  <a:alpha val="20784"/>
                </a:srgbClr>
              </a:gs>
              <a:gs pos="100000">
                <a:srgbClr val="65A8FF">
                  <a:alpha val="20784"/>
                </a:srgbClr>
              </a:gs>
            </a:gsLst>
            <a:lin ang="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10820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1pPr>
            <a:lvl2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2pPr>
            <a:lvl3pPr algn="r">
              <a:spcBef>
                <a:spcPts val="0"/>
              </a:spcBef>
              <a:buClr>
                <a:schemeClr val="lt1"/>
              </a:buClr>
              <a:buNone/>
              <a:defRPr>
                <a:solidFill>
                  <a:schemeClr val="lt1"/>
                </a:solidFill>
              </a:defRPr>
            </a:lvl3pPr>
            <a:lvl4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4pPr>
            <a:lvl5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5pPr>
            <a:lvl6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6pPr>
            <a:lvl7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7pPr>
            <a:lvl8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8pPr>
            <a:lvl9pPr algn="r">
              <a:spcBef>
                <a:spcPts val="0"/>
              </a:spcBef>
              <a:buClr>
                <a:schemeClr val="lt1"/>
              </a:buClr>
              <a:buSzPct val="1000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6" name="Shape 26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7" name="Shape 27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2"/>
          </p:nvPr>
        </p:nvSpPr>
        <p:spPr>
          <a:xfrm>
            <a:off x="4648200" y="1244242"/>
            <a:ext cx="4038599" cy="3630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2800"/>
            </a:lvl1pPr>
            <a:lvl2pPr>
              <a:spcBef>
                <a:spcPts val="0"/>
              </a:spcBef>
              <a:defRPr sz="2400"/>
            </a:lvl2pPr>
            <a:lvl3pPr>
              <a:spcBef>
                <a:spcPts val="0"/>
              </a:spcBef>
              <a:defRPr sz="2000"/>
            </a:lvl3pPr>
            <a:lvl4pPr>
              <a:spcBef>
                <a:spcPts val="0"/>
              </a:spcBef>
              <a:defRPr sz="1800"/>
            </a:lvl4pPr>
            <a:lvl5pPr>
              <a:spcBef>
                <a:spcPts val="0"/>
              </a:spcBef>
              <a:defRPr sz="1800"/>
            </a:lvl5pPr>
            <a:lvl6pPr>
              <a:spcBef>
                <a:spcPts val="0"/>
              </a:spcBef>
              <a:defRPr sz="1800"/>
            </a:lvl6pPr>
            <a:lvl7pPr>
              <a:spcBef>
                <a:spcPts val="0"/>
              </a:spcBef>
              <a:defRPr sz="1800"/>
            </a:lvl7pPr>
            <a:lvl8pPr>
              <a:spcBef>
                <a:spcPts val="0"/>
              </a:spcBef>
              <a:defRPr sz="1800"/>
            </a:lvl8pPr>
            <a:lvl9pPr>
              <a:spcBef>
                <a:spcPts val="0"/>
              </a:spcBef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 rot="10800000" flipH="1">
            <a:off x="-348182" y="-16424"/>
            <a:ext cx="1723519" cy="5159924"/>
          </a:xfrm>
          <a:custGeom>
            <a:avLst/>
            <a:gdLst/>
            <a:ahLst/>
            <a:cxnLst/>
            <a:rect l="0" t="0" r="0" b="0"/>
            <a:pathLst>
              <a:path w="4476675" h="6879900" extrusionOk="0">
                <a:moveTo>
                  <a:pt x="4476676" y="16025"/>
                </a:moveTo>
                <a:lnTo>
                  <a:pt x="879695" y="0"/>
                </a:lnTo>
                <a:cubicBezTo>
                  <a:pt x="886211" y="2293300"/>
                  <a:pt x="892726" y="4586600"/>
                  <a:pt x="899242" y="6879900"/>
                </a:cubicBezTo>
                <a:lnTo>
                  <a:pt x="3909760" y="6861462"/>
                </a:lnTo>
                <a:cubicBezTo>
                  <a:pt x="0" y="3547544"/>
                  <a:pt x="1695771" y="1824359"/>
                  <a:pt x="447667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4" name="Shape 34"/>
          <p:cNvSpPr/>
          <p:nvPr/>
        </p:nvSpPr>
        <p:spPr>
          <a:xfrm rot="10800000" flipH="1">
            <a:off x="-1118653" y="774"/>
            <a:ext cx="3100650" cy="5142725"/>
          </a:xfrm>
          <a:custGeom>
            <a:avLst/>
            <a:gdLst/>
            <a:ahLst/>
            <a:cxnLst/>
            <a:rect l="0" t="0" r="0" b="0"/>
            <a:pathLst>
              <a:path w="8053639" h="6879900" extrusionOk="0">
                <a:moveTo>
                  <a:pt x="4696126" y="16025"/>
                </a:moveTo>
                <a:lnTo>
                  <a:pt x="2920537" y="0"/>
                </a:lnTo>
                <a:cubicBezTo>
                  <a:pt x="2927053" y="2293300"/>
                  <a:pt x="2933568" y="4586600"/>
                  <a:pt x="2940084" y="6879900"/>
                </a:cubicBezTo>
                <a:lnTo>
                  <a:pt x="4085318" y="6861462"/>
                </a:lnTo>
                <a:cubicBezTo>
                  <a:pt x="8053639" y="4651267"/>
                  <a:pt x="0" y="3113439"/>
                  <a:pt x="4696126" y="16025"/>
                </a:cubicBezTo>
                <a:close/>
              </a:path>
            </a:pathLst>
          </a:custGeom>
          <a:gradFill>
            <a:gsLst>
              <a:gs pos="0">
                <a:srgbClr val="549FFF">
                  <a:alpha val="53725"/>
                </a:srgbClr>
              </a:gs>
              <a:gs pos="41000">
                <a:srgbClr val="003171">
                  <a:alpha val="53725"/>
                </a:srgbClr>
              </a:gs>
              <a:gs pos="100000">
                <a:srgbClr val="003171">
                  <a:alpha val="53725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5" name="Shape 35"/>
          <p:cNvSpPr/>
          <p:nvPr/>
        </p:nvSpPr>
        <p:spPr>
          <a:xfrm rot="10800000">
            <a:off x="8088846" y="-9550"/>
            <a:ext cx="1100667" cy="5153050"/>
          </a:xfrm>
          <a:custGeom>
            <a:avLst/>
            <a:gdLst/>
            <a:ahLst/>
            <a:cxnLst/>
            <a:rect l="0" t="0" r="0" b="0"/>
            <a:pathLst>
              <a:path w="1100668" h="6916846" extrusionOk="0">
                <a:moveTo>
                  <a:pt x="0" y="11711"/>
                </a:moveTo>
                <a:lnTo>
                  <a:pt x="956734" y="0"/>
                </a:lnTo>
                <a:cubicBezTo>
                  <a:pt x="33869" y="3419922"/>
                  <a:pt x="220135" y="4504457"/>
                  <a:pt x="1100668" y="6916846"/>
                </a:cubicBezTo>
                <a:lnTo>
                  <a:pt x="0" y="6916846"/>
                </a:lnTo>
                <a:lnTo>
                  <a:pt x="0" y="11711"/>
                </a:lnTo>
                <a:close/>
              </a:path>
            </a:pathLst>
          </a:custGeom>
          <a:gradFill>
            <a:gsLst>
              <a:gs pos="0">
                <a:srgbClr val="003171"/>
              </a:gs>
              <a:gs pos="100000">
                <a:srgbClr val="65A8FF"/>
              </a:gs>
            </a:gsLst>
            <a:lin ang="5700000" scaled="0"/>
          </a:gra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Shape 39"/>
          <p:cNvGrpSpPr/>
          <p:nvPr/>
        </p:nvGrpSpPr>
        <p:grpSpPr>
          <a:xfrm>
            <a:off x="-6264" y="3700039"/>
            <a:ext cx="9150267" cy="2325488"/>
            <a:chOff x="-6264" y="4933386"/>
            <a:chExt cx="9150267" cy="3100650"/>
          </a:xfrm>
        </p:grpSpPr>
        <p:sp>
          <p:nvSpPr>
            <p:cNvPr id="40" name="Shape 40"/>
            <p:cNvSpPr/>
            <p:nvPr/>
          </p:nvSpPr>
          <p:spPr>
            <a:xfrm>
              <a:off x="-7" y="5537200"/>
              <a:ext cx="9144008" cy="1574769"/>
            </a:xfrm>
            <a:custGeom>
              <a:avLst/>
              <a:gdLst/>
              <a:ahLst/>
              <a:cxnLst/>
              <a:rect l="0" t="0" r="0" b="0"/>
              <a:pathLst>
                <a:path w="9144009" h="1257301" extrusionOk="0">
                  <a:moveTo>
                    <a:pt x="5" y="266700"/>
                  </a:moveTo>
                  <a:cubicBezTo>
                    <a:pt x="8115305" y="1257301"/>
                    <a:pt x="7620009" y="0"/>
                    <a:pt x="9144009" y="186267"/>
                  </a:cubicBezTo>
                  <a:cubicBezTo>
                    <a:pt x="9144008" y="441678"/>
                    <a:pt x="9143998" y="818763"/>
                    <a:pt x="9143997" y="1074174"/>
                  </a:cubicBezTo>
                  <a:lnTo>
                    <a:pt x="0" y="1086874"/>
                  </a:lnTo>
                  <a:cubicBezTo>
                    <a:pt x="0" y="854041"/>
                    <a:pt x="5" y="499533"/>
                    <a:pt x="5" y="266700"/>
                  </a:cubicBezTo>
                  <a:close/>
                </a:path>
              </a:pathLst>
            </a:custGeom>
            <a:gradFill>
              <a:gsLst>
                <a:gs pos="0">
                  <a:srgbClr val="549FFF"/>
                </a:gs>
                <a:gs pos="100000">
                  <a:srgbClr val="003171">
                    <a:alpha val="51764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1" name="Shape 41"/>
            <p:cNvSpPr/>
            <p:nvPr/>
          </p:nvSpPr>
          <p:spPr>
            <a:xfrm rot="5400000" flipH="1">
              <a:off x="3018543" y="1908578"/>
              <a:ext cx="3100650" cy="9150266"/>
            </a:xfrm>
            <a:custGeom>
              <a:avLst/>
              <a:gdLst/>
              <a:ahLst/>
              <a:cxnLst/>
              <a:rect l="0" t="0" r="0" b="0"/>
              <a:pathLst>
                <a:path w="8053639" h="6879900" extrusionOk="0">
                  <a:moveTo>
                    <a:pt x="4696126" y="16025"/>
                  </a:moveTo>
                  <a:lnTo>
                    <a:pt x="2920537" y="0"/>
                  </a:lnTo>
                  <a:cubicBezTo>
                    <a:pt x="2927053" y="2293300"/>
                    <a:pt x="2933568" y="4586600"/>
                    <a:pt x="2940084" y="6879900"/>
                  </a:cubicBezTo>
                  <a:lnTo>
                    <a:pt x="4085318" y="6861462"/>
                  </a:lnTo>
                  <a:cubicBezTo>
                    <a:pt x="8053639" y="4651267"/>
                    <a:pt x="0" y="3113439"/>
                    <a:pt x="4696126" y="16025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78823"/>
                  </a:srgbClr>
                </a:gs>
                <a:gs pos="41000">
                  <a:srgbClr val="003171">
                    <a:alpha val="78823"/>
                  </a:srgbClr>
                </a:gs>
                <a:gs pos="100000">
                  <a:srgbClr val="003171">
                    <a:alpha val="78823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42" name="Shape 42"/>
            <p:cNvSpPr/>
            <p:nvPr/>
          </p:nvSpPr>
          <p:spPr>
            <a:xfrm>
              <a:off x="-7" y="5740400"/>
              <a:ext cx="9144010" cy="1574769"/>
            </a:xfrm>
            <a:custGeom>
              <a:avLst/>
              <a:gdLst/>
              <a:ahLst/>
              <a:cxnLst/>
              <a:rect l="0" t="0" r="0" b="0"/>
              <a:pathLst>
                <a:path w="9144011" h="1257301" extrusionOk="0">
                  <a:moveTo>
                    <a:pt x="7" y="266700"/>
                  </a:moveTo>
                  <a:cubicBezTo>
                    <a:pt x="8115307" y="1257301"/>
                    <a:pt x="7620011" y="0"/>
                    <a:pt x="9144011" y="186267"/>
                  </a:cubicBezTo>
                  <a:lnTo>
                    <a:pt x="9144011" y="921775"/>
                  </a:lnTo>
                  <a:lnTo>
                    <a:pt x="0" y="931914"/>
                  </a:lnTo>
                  <a:cubicBezTo>
                    <a:pt x="0" y="699081"/>
                    <a:pt x="7" y="499533"/>
                    <a:pt x="7" y="266700"/>
                  </a:cubicBezTo>
                  <a:close/>
                </a:path>
              </a:pathLst>
            </a:custGeom>
            <a:gradFill>
              <a:gsLst>
                <a:gs pos="0">
                  <a:srgbClr val="549FFF">
                    <a:alpha val="81960"/>
                  </a:srgbClr>
                </a:gs>
                <a:gs pos="100000">
                  <a:srgbClr val="003171">
                    <a:alpha val="8196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1792288" y="4025503"/>
            <a:ext cx="5486399" cy="6035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algn="ctr">
              <a:spcBef>
                <a:spcPts val="0"/>
              </a:spcBef>
              <a:buSzPct val="100000"/>
              <a:buNone/>
              <a:defRPr sz="2400"/>
            </a:lvl1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2"/>
            </a:gs>
            <a:gs pos="100000">
              <a:schemeClr val="accent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rgbClr val="00387E"/>
              </a:buClr>
              <a:buSzPct val="100000"/>
              <a:buFont typeface="Trebuchet MS"/>
              <a:buNone/>
              <a:defRPr sz="4000" b="1">
                <a:solidFill>
                  <a:srgbClr val="00387E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95400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buFont typeface="Trebuchet MS"/>
              <a:defRPr sz="32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560"/>
              </a:spcBef>
              <a:buClr>
                <a:schemeClr val="dk2"/>
              </a:buClr>
              <a:buSzPct val="100000"/>
              <a:buFont typeface="Trebuchet MS"/>
              <a:defRPr sz="2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400"/>
              </a:spcBef>
              <a:buClr>
                <a:schemeClr val="dk2"/>
              </a:buClr>
              <a:buSzPct val="100000"/>
              <a:buFont typeface="Trebuchet MS"/>
              <a:defRPr sz="2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lt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cs.bedfordstmartins.com/virtualit/poetry/critical_define/crit_femin.html" TargetMode="External"/><Relationship Id="rId7" Type="http://schemas.openxmlformats.org/officeDocument/2006/relationships/hyperlink" Target="http://www.colorado.edu/Sociology/Mayer/Contemporary%20Theory/Feminist%20Theory_files/frame.htm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nthropology.ua.edu/cultures/cultures.php?culture=Feminist%20Anthropology" TargetMode="External"/><Relationship Id="rId5" Type="http://schemas.openxmlformats.org/officeDocument/2006/relationships/hyperlink" Target="http://www.unwomen.org/en" TargetMode="External"/><Relationship Id="rId4" Type="http://schemas.openxmlformats.org/officeDocument/2006/relationships/hyperlink" Target="https://owl.english.purdue.edu/owl/resource/722/11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ctrTitle"/>
          </p:nvPr>
        </p:nvSpPr>
        <p:spPr>
          <a:xfrm>
            <a:off x="1046540" y="1242060"/>
            <a:ext cx="7050900" cy="1102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Feminism 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ubTitle" idx="1"/>
          </p:nvPr>
        </p:nvSpPr>
        <p:spPr>
          <a:xfrm>
            <a:off x="1082040" y="2423159"/>
            <a:ext cx="7035899" cy="694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By: Hannah Whitlock, Charleigh Stepp, Emma Vann, &amp; Anthea Walker</a:t>
            </a:r>
          </a:p>
        </p:txBody>
      </p:sp>
      <p:pic>
        <p:nvPicPr>
          <p:cNvPr id="50" name="Shape 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00" y="58724"/>
            <a:ext cx="2667149" cy="26671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feminism?</a:t>
            </a:r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Feminism is the basic belief that men and women should have equal rights. </a:t>
            </a:r>
          </a:p>
        </p:txBody>
      </p:sp>
      <p:pic>
        <p:nvPicPr>
          <p:cNvPr id="57" name="Shape 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18250" y="1820775"/>
            <a:ext cx="1525749" cy="3322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Feminist Criticism is the reinforcement or undermining of women’s rights in literature 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Literary criticism informed by feminist theory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title"/>
          </p:nvPr>
        </p:nvSpPr>
        <p:spPr>
          <a:xfrm>
            <a:off x="457200" y="205975"/>
            <a:ext cx="85545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What is feminism in Literary criticism?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You look at how the main woman role is being portrayed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Is she being undermined, is she the hero, what’s her whole role in the story?</a:t>
            </a:r>
          </a:p>
          <a:p>
            <a:pPr marL="457200" lvl="0" indent="-4318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/>
              <a:t>How does this make women look?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57200" y="33182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How do you view literature from a literary standpoint? </a:t>
            </a:r>
          </a:p>
        </p:txBody>
      </p:sp>
      <p:pic>
        <p:nvPicPr>
          <p:cNvPr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25750" y="3041700"/>
            <a:ext cx="1669775" cy="19619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/>
              <a:t>Feminism started in the 1700s 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Became very popular in the 1920s (womens suffrage)</a:t>
            </a:r>
          </a:p>
          <a:p>
            <a:pPr rtl="0">
              <a:spcBef>
                <a:spcPts val="0"/>
              </a:spcBef>
              <a:buNone/>
            </a:pPr>
            <a:r>
              <a:rPr lang="en"/>
              <a:t>Still continues to be a major topic today</a:t>
            </a:r>
          </a:p>
          <a:p>
            <a:pPr>
              <a:spcBef>
                <a:spcPts val="0"/>
              </a:spcBef>
              <a:buNone/>
            </a:pPr>
            <a:r>
              <a:rPr lang="en"/>
              <a:t>Feminism became very popular in Western literature in the 1970s</a:t>
            </a:r>
          </a:p>
        </p:txBody>
      </p:sp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When did feminist Criticism start?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1948- Simone de Beauvoir wrote </a:t>
            </a:r>
            <a:r>
              <a:rPr lang="en" i="1"/>
              <a:t>Le Deuxieme Sexe (The Second Sex)</a:t>
            </a:r>
            <a:r>
              <a:rPr lang="en"/>
              <a:t>. Many modern feminists base their beliefs on this book. </a:t>
            </a:r>
          </a:p>
        </p:txBody>
      </p:sp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Critics/Founders </a:t>
            </a:r>
          </a:p>
        </p:txBody>
      </p:sp>
      <p:pic>
        <p:nvPicPr>
          <p:cNvPr id="83" name="Shape 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99475" y="2824325"/>
            <a:ext cx="3129224" cy="218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The feminist movement, refers to a series of campaigns regarding issues including women's suffrage, sexual harassment, reproductive rights, and sexual violence, and scrutiny in literary work, all falling under the label of feminism.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the feminism movement?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Emma de la Barra- </a:t>
            </a:r>
            <a:r>
              <a:rPr lang="en" sz="2400" i="1"/>
              <a:t>Stella </a:t>
            </a:r>
            <a:r>
              <a:rPr lang="en" sz="2400"/>
              <a:t>(1905) , </a:t>
            </a:r>
            <a:r>
              <a:rPr lang="en" sz="2400" i="1"/>
              <a:t>Mecha Iturbe </a:t>
            </a:r>
            <a:r>
              <a:rPr lang="en" sz="2400"/>
              <a:t>(1906)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Li Ang </a:t>
            </a:r>
            <a:r>
              <a:rPr lang="en" sz="2400" i="1"/>
              <a:t>The Butcher’s Life </a:t>
            </a:r>
            <a:r>
              <a:rPr lang="en" sz="2400"/>
              <a:t>(1983)</a:t>
            </a:r>
          </a:p>
          <a:p>
            <a:pPr marL="457200" lvl="0" indent="-381000" rtl="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Zoe Nicholson- </a:t>
            </a:r>
            <a:r>
              <a:rPr lang="en" sz="2400" i="1"/>
              <a:t>The Hungry Heart: A Woman’s Fast For Justice </a:t>
            </a:r>
            <a:r>
              <a:rPr lang="en" sz="2400"/>
              <a:t>(2004), </a:t>
            </a:r>
            <a:r>
              <a:rPr lang="en" sz="2400" i="1"/>
              <a:t>The passionate Heart,</a:t>
            </a:r>
            <a:r>
              <a:rPr lang="en" sz="2400"/>
              <a:t>&amp; </a:t>
            </a:r>
            <a:r>
              <a:rPr lang="en" sz="2400" i="1"/>
              <a:t>Matri (2003)</a:t>
            </a:r>
          </a:p>
          <a:p>
            <a:pPr marL="457200" lvl="0" indent="-381000">
              <a:spcBef>
                <a:spcPts val="0"/>
              </a:spcBef>
              <a:buClr>
                <a:schemeClr val="dk2"/>
              </a:buClr>
              <a:buSzPct val="100000"/>
              <a:buFont typeface="Arial"/>
              <a:buChar char="●"/>
            </a:pPr>
            <a:r>
              <a:rPr lang="en" sz="2400"/>
              <a:t>Ellen Key </a:t>
            </a:r>
            <a:r>
              <a:rPr lang="en" sz="2400" i="1"/>
              <a:t>The Education of the Child </a:t>
            </a:r>
            <a:r>
              <a:rPr lang="en" sz="2400"/>
              <a:t>(1888) </a:t>
            </a:r>
            <a:r>
              <a:rPr lang="en" sz="2400" i="1"/>
              <a:t>The Women Movement </a:t>
            </a:r>
            <a:r>
              <a:rPr lang="en" sz="2400"/>
              <a:t>(1912) </a:t>
            </a:r>
          </a:p>
        </p:txBody>
      </p:sp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3600"/>
              <a:t>Authors Associated with Feminism</a:t>
            </a:r>
          </a:p>
        </p:txBody>
      </p:sp>
      <p:pic>
        <p:nvPicPr>
          <p:cNvPr id="96" name="Shape 9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38400" y="2954424"/>
            <a:ext cx="1419674" cy="1920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457200" y="1244242"/>
            <a:ext cx="8229600" cy="36303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3"/>
              </a:rPr>
              <a:t>http://bcs.bedfordstmartins.com/virtualit/poetry/critical_define/crit_femin.html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https://owl.english.purdue.edu/owl/resource/722/11/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http://www.unwomen.org/en</a:t>
            </a:r>
            <a:r>
              <a:rPr lang="en" sz="1400"/>
              <a:t> 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http://anthropology.ua.edu/cultures/cultures.php?culture=Feminist%20Anthropology</a:t>
            </a:r>
            <a:r>
              <a:rPr lang="en" sz="1400"/>
              <a:t> 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http://www.colorado.edu/Sociology/Mayer/Contemporary%20Theory/Feminist%20Theory_files/frame.htm</a:t>
            </a:r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 rtl="0">
              <a:spcBef>
                <a:spcPts val="0"/>
              </a:spcBef>
              <a:buNone/>
            </a:pPr>
            <a:endParaRPr sz="1400"/>
          </a:p>
          <a:p>
            <a:pPr>
              <a:spcBef>
                <a:spcPts val="0"/>
              </a:spcBef>
              <a:buNone/>
            </a:pPr>
            <a:endParaRPr sz="1400"/>
          </a:p>
        </p:txBody>
      </p:sp>
      <p:sp>
        <p:nvSpPr>
          <p:cNvPr id="102" name="Shape 10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9942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Resources</a:t>
            </a:r>
          </a:p>
        </p:txBody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wave">
  <a:themeElements>
    <a:clrScheme name="Custom 506">
      <a:dk1>
        <a:srgbClr val="000000"/>
      </a:dk1>
      <a:lt1>
        <a:srgbClr val="FFFFFF"/>
      </a:lt1>
      <a:dk2>
        <a:srgbClr val="00387E"/>
      </a:dk2>
      <a:lt2>
        <a:srgbClr val="C6D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387E"/>
      </a:hlink>
      <a:folHlink>
        <a:srgbClr val="96969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294</Words>
  <Application>Microsoft Office PowerPoint</Application>
  <PresentationFormat>On-screen Show (16:9)</PresentationFormat>
  <Paragraphs>40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wave</vt:lpstr>
      <vt:lpstr>Feminism </vt:lpstr>
      <vt:lpstr>What is feminism?</vt:lpstr>
      <vt:lpstr>What is feminism in Literary criticism?</vt:lpstr>
      <vt:lpstr>How do you view literature from a literary standpoint? </vt:lpstr>
      <vt:lpstr>When did feminist Criticism start?</vt:lpstr>
      <vt:lpstr>Critics/Founders </vt:lpstr>
      <vt:lpstr>What is the feminism movement?</vt:lpstr>
      <vt:lpstr>Authors Associated with Feminism</vt:lpstr>
      <vt:lpstr>Resources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Feminism</dc:title>
  <dc:creator>Stepp, Charleigh</dc:creator>
  <cp:lastModifiedBy>Gayle, John</cp:lastModifiedBy>
  <cp:revision>2</cp:revision>
  <dcterms:modified xsi:type="dcterms:W3CDTF">2015-03-05T14:05:02Z</dcterms:modified>
</cp:coreProperties>
</file>