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3073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wsu.edu/~delahoyd/marxist.crit.html" TargetMode="External"/><Relationship Id="rId7" Type="http://schemas.openxmlformats.org/officeDocument/2006/relationships/hyperlink" Target="http://plato.stanford.edu/entries/marx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p.utm.edu/literary/#H4" TargetMode="External"/><Relationship Id="rId5" Type="http://schemas.openxmlformats.org/officeDocument/2006/relationships/hyperlink" Target="http://www.nyu.edu/projects/ollman/docs/what_is_marxism.php" TargetMode="External"/><Relationship Id="rId4" Type="http://schemas.openxmlformats.org/officeDocument/2006/relationships/hyperlink" Target="https://www.marxists.org/archive/marx/works/1880/05/parti-ouvrier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54315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Marxism: Literary Theory and Criticism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889250" y="2700425"/>
            <a:ext cx="37085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By: Karen Ye, Tobenna Egbochue, </a:t>
            </a:r>
            <a:br>
              <a:rPr lang="en" sz="1800"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Steven Nguyen, and Frank Tang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175" y="2405200"/>
            <a:ext cx="1184784" cy="153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75" y="2444787"/>
            <a:ext cx="1455074" cy="145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http://public.wsu.edu/~delahoyd/marxist.crit.html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Delahoyde, Michael. "Marxist Criticism." </a:t>
            </a:r>
            <a:r>
              <a:rPr lang="en" sz="14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Marxist Criticism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N.p., n.d. Web. 04 Mar.. 2015.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https://www.marxists.org/archive/marx/works/1880/05/parti-ouvrier.htm</a:t>
            </a:r>
          </a:p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"The Programme of the Parti Ouvrier." </a:t>
            </a:r>
            <a:r>
              <a:rPr lang="en" sz="14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Programme of the French Worker's Party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N.p., n.d. Web. 04 Mar. 2015.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http://www.nyu.edu/projects/ollman/docs/what_is_marxism.php</a:t>
            </a:r>
          </a:p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Ollman, Bertell. "What Is Marxism? A Bird's-Eye View." </a:t>
            </a:r>
            <a:r>
              <a:rPr lang="en" sz="14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Marxism? A Bird's-Eye View</a:t>
            </a: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N.p., n.d. Web. 04 Mar. 2015.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http://www.iep.utm.edu/literary/#H4</a:t>
            </a:r>
          </a:p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Brewton, Vince. "Internet Encyclopedia of Philosophy."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Internet Encyclopedia of Philosophy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N.p., n.d. Web. 04 Mar. 2015.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http://plato.stanford.edu/entries/marx/</a:t>
            </a:r>
          </a:p>
          <a:p>
            <a:pPr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Wolff, Jonathan. "Karl Marx."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Stanford University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Stanford University, 26 Aug. 2003. Web. 04 Mar. 2015.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What is Marxism?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46725" y="1278525"/>
            <a:ext cx="64064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Marxism started approximately around the 1930’s and continues in a few countries across the world.</a:t>
            </a:r>
          </a:p>
          <a:p>
            <a:pPr marL="13716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prominent during the Bolshevik Revolution of Russia</a:t>
            </a:r>
          </a:p>
          <a:p>
            <a:pPr marL="18288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○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Fell out of favor with private property ideals and market-exchange system </a:t>
            </a:r>
          </a:p>
          <a:p>
            <a:pPr marL="13716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Marxism today is mainly found in areas with contemporary communism, such as China, Vietnam, North Korea, Cuba, etc.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spcBef>
                <a:spcPts val="0"/>
              </a:spcBef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375" y="1724700"/>
            <a:ext cx="2189974" cy="2189974"/>
          </a:xfrm>
          <a:prstGeom prst="rect">
            <a:avLst/>
          </a:prstGeom>
          <a:noFill/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Founders and Critics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06175" y="1244950"/>
            <a:ext cx="51392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Founded by Karl Marx and Friedrich Engels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Founded under his dislike for the exploitation of proletariats by capitalism</a:t>
            </a: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Critics would be Vladimir Lenin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Formed Leninism and Marxism - Leninism from Marxism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Today, several countries practice a degree of Marxism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Countries like China, Vietnam, and Cuba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 handful of young workers around the world support Marxism as well</a:t>
            </a: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spcBef>
                <a:spcPts val="0"/>
              </a:spcBef>
              <a:buNone/>
            </a:pPr>
            <a:endParaRPr sz="100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1679" t="2182" r="1814" b="2096"/>
          <a:stretch/>
        </p:blipFill>
        <p:spPr>
          <a:xfrm>
            <a:off x="5714025" y="1793100"/>
            <a:ext cx="3035575" cy="2150525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 amt="56000"/>
          </a:blip>
          <a:srcRect l="11843" r="12770" b="23301"/>
          <a:stretch/>
        </p:blipFill>
        <p:spPr>
          <a:xfrm>
            <a:off x="4686825" y="2229775"/>
            <a:ext cx="4386400" cy="27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The Values of Marxism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95300"/>
            <a:ext cx="4386300" cy="11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Alienation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○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State or experience of isolation from a group or activity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Labor theory of value - the amount of production you accomplish will determine your worth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○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Example: (top to bottom in wealth and importance)</a:t>
            </a:r>
          </a:p>
          <a:p>
            <a:pPr marL="1828800" lvl="3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Factory worker</a:t>
            </a:r>
          </a:p>
          <a:p>
            <a:pPr marL="1828800" lvl="3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Agriculture Worker</a:t>
            </a:r>
          </a:p>
          <a:p>
            <a:pPr marL="1828800" lvl="3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Construction worker</a:t>
            </a:r>
          </a:p>
          <a:p>
            <a:pPr marL="1828800" lvl="3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Office worker</a:t>
            </a:r>
          </a:p>
          <a:p>
            <a:pPr marL="1828800" lvl="3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Congressman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spcBef>
                <a:spcPts val="0"/>
              </a:spcBef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7214000" y="2428675"/>
            <a:ext cx="1069200" cy="1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Steven Nguyen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912800" y="4068275"/>
            <a:ext cx="1485000" cy="1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Congressmen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994025" y="3597350"/>
            <a:ext cx="1577099" cy="2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Office Workers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230209" y="2999513"/>
            <a:ext cx="1425300" cy="1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Factory Workers</a:t>
            </a:r>
          </a:p>
        </p:txBody>
      </p:sp>
      <p:cxnSp>
        <p:nvCxnSpPr>
          <p:cNvPr id="125" name="Shape 125"/>
          <p:cNvCxnSpPr/>
          <p:nvPr/>
        </p:nvCxnSpPr>
        <p:spPr>
          <a:xfrm flipH="1">
            <a:off x="6742599" y="2725500"/>
            <a:ext cx="655200" cy="136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5547700" y="4558650"/>
            <a:ext cx="2215199" cy="20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President Jack Gayle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459162" y="2254400"/>
            <a:ext cx="10692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Frank Tang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6051000" y="2620950"/>
            <a:ext cx="608999" cy="223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" name="Shape 129"/>
          <p:cNvCxnSpPr/>
          <p:nvPr/>
        </p:nvCxnSpPr>
        <p:spPr>
          <a:xfrm flipH="1">
            <a:off x="6698999" y="2411150"/>
            <a:ext cx="285600" cy="405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" name="Shape 130"/>
          <p:cNvSpPr txBox="1"/>
          <p:nvPr/>
        </p:nvSpPr>
        <p:spPr>
          <a:xfrm>
            <a:off x="6586300" y="1903850"/>
            <a:ext cx="10692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Tobenna Egbochue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459175" y="1930550"/>
            <a:ext cx="2349300" cy="3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600">
                <a:latin typeface="Questrial"/>
                <a:ea typeface="Questrial"/>
                <a:cs typeface="Questrial"/>
                <a:sym typeface="Questrial"/>
              </a:rPr>
              <a:t>guys where the heck am i</a:t>
            </a:r>
          </a:p>
          <a:p>
            <a:pPr rtl="0">
              <a:spcBef>
                <a:spcPts val="0"/>
              </a:spcBef>
              <a:buNone/>
            </a:pPr>
            <a:r>
              <a:rPr lang="en" sz="600">
                <a:latin typeface="Questrial"/>
                <a:ea typeface="Questrial"/>
                <a:cs typeface="Questrial"/>
                <a:sym typeface="Questrial"/>
              </a:rPr>
              <a:t>why wasn’t i invited to the party</a:t>
            </a:r>
          </a:p>
          <a:p>
            <a:pPr>
              <a:spcBef>
                <a:spcPts val="0"/>
              </a:spcBef>
              <a:buNone/>
            </a:pPr>
            <a:endParaRPr sz="6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56525" y="109500"/>
            <a:ext cx="76734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The Values of Marxism (cont.)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Materialist concepts - physical items (materials) contain more worth than spiritual items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Items hold more value to Marxists than people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also means that the product that workers produce are worth more than the people producing it.</a:t>
            </a:r>
          </a:p>
          <a:p>
            <a:pPr marL="1371600" lvl="2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■"/>
            </a:pP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 long as a person continues to produce product, they are allowed to live, as people are worthless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066475" y="4119825"/>
            <a:ext cx="1074000" cy="25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latin typeface="Questrial"/>
                <a:ea typeface="Questrial"/>
                <a:cs typeface="Questrial"/>
                <a:sym typeface="Questrial"/>
              </a:rPr>
              <a:t>Authors Associated w/ Marxism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339475"/>
            <a:ext cx="6540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Karl Marx - (with Friedrich Engels)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The Communist Manifesto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1848;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Das Kapital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1867; "Consciousness Derived from Material Conditions" from The German Ideology, 1932; "On Greek Art in Its Time" from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 Contribution to the Critique of Political Economy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1859</a:t>
            </a:r>
          </a:p>
          <a:p>
            <a:pPr marL="1371600" lvl="2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Karl Marx wrote a lot; obviously he was the founder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Leon Trotsky - "Literature and Revolution," 1923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Georg Lukács - "The Ideology of Modernism," 1956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Louis Althusser -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Reading Capital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1965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Frederick Jameson - </a:t>
            </a:r>
            <a:r>
              <a:rPr lang="en" sz="1400" i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Marxism and Form, The Political Unconscious</a:t>
            </a: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1971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40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400" y="1560675"/>
            <a:ext cx="1581474" cy="2196475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Marxism in Literary Criticism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50388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Discusses the themes (briefly)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Focuses primarily on class warfare of the characters in the story.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Oppression of characters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Giving power to the oppressed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eg. How the woman in the story asserts control instead of always listening to the man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29248"/>
          <a:stretch/>
        </p:blipFill>
        <p:spPr>
          <a:xfrm>
            <a:off x="5687475" y="1679475"/>
            <a:ext cx="3028950" cy="3126899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Questions to Ask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4950" y="1303700"/>
            <a:ext cx="7140599" cy="285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Whom does it benefit if the work or effort is accepted/successful/believed, etc.?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What is the social class of the author?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Which class does the work claim to represent?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What values does it reinforce?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What social classes do the characters represent?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How do characters from different classes interact or conflict?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How do the character’s social classes reflect his or her oppression or entitlement?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750" y="1865500"/>
            <a:ext cx="2373300" cy="3079399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21" y="329712"/>
            <a:ext cx="6878965" cy="44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On-screen Show (16:9)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lesson-plan</vt:lpstr>
      <vt:lpstr>Marxism: Literary Theory and Criticism</vt:lpstr>
      <vt:lpstr>What is Marxism?</vt:lpstr>
      <vt:lpstr>Founders and Critics</vt:lpstr>
      <vt:lpstr>The Values of Marxism</vt:lpstr>
      <vt:lpstr>The Values of Marxism (cont.)</vt:lpstr>
      <vt:lpstr>Authors Associated w/ Marxism</vt:lpstr>
      <vt:lpstr>Marxism in Literary Criticism</vt:lpstr>
      <vt:lpstr>Questions to Ask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Marxism: Literary Theory and Criticism</dc:title>
  <dc:creator>Gayle, John</dc:creator>
  <cp:lastModifiedBy>Gayle, John</cp:lastModifiedBy>
  <cp:revision>1</cp:revision>
  <dcterms:modified xsi:type="dcterms:W3CDTF">2015-03-05T15:12:05Z</dcterms:modified>
</cp:coreProperties>
</file>