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0" y="-2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2648829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1200150"/>
            <a:ext cx="9144000" cy="2743199"/>
          </a:xfrm>
          <a:prstGeom prst="rect">
            <a:avLst/>
          </a:prstGeom>
          <a:solidFill>
            <a:schemeClr val="dk1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10" name="Shape 10"/>
          <p:cNvGrpSpPr/>
          <p:nvPr/>
        </p:nvGrpSpPr>
        <p:grpSpPr>
          <a:xfrm>
            <a:off x="0" y="-1078"/>
            <a:ext cx="1827407" cy="5144627"/>
            <a:chOff x="0" y="-1438"/>
            <a:chExt cx="798029" cy="6859503"/>
          </a:xfrm>
        </p:grpSpPr>
        <p:sp>
          <p:nvSpPr>
            <p:cNvPr id="11" name="Shape 11"/>
            <p:cNvSpPr/>
            <p:nvPr/>
          </p:nvSpPr>
          <p:spPr>
            <a:xfrm>
              <a:off x="0" y="-1438"/>
              <a:ext cx="798029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0" y="0"/>
              <a:ext cx="399014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3" name="Shape 13"/>
          <p:cNvGrpSpPr/>
          <p:nvPr/>
        </p:nvGrpSpPr>
        <p:grpSpPr>
          <a:xfrm flipH="1">
            <a:off x="7316591" y="0"/>
            <a:ext cx="1827407" cy="5144627"/>
            <a:chOff x="0" y="-1438"/>
            <a:chExt cx="798029" cy="6859503"/>
          </a:xfrm>
        </p:grpSpPr>
        <p:sp>
          <p:nvSpPr>
            <p:cNvPr id="14" name="Shape 14"/>
            <p:cNvSpPr/>
            <p:nvPr/>
          </p:nvSpPr>
          <p:spPr>
            <a:xfrm>
              <a:off x="0" y="-1438"/>
              <a:ext cx="798029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0" y="0"/>
              <a:ext cx="399014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1568184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685800" y="2914650"/>
            <a:ext cx="7772400" cy="658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21" name="Shape 21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22" name="Shape 22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4" name="Shape 24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25" name="Shape 25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7" name="Shape 27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33" name="Shape 33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34" name="Shape 34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6" name="Shape 36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37" name="Shape 37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9" name="Shape 39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46" name="Shape 46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47" name="Shape 47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9" name="Shape 49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50" name="Shape 50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2" name="Shape 52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57" name="Shape 57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58" name="Shape 58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0" name="Shape 60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61" name="Shape 61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3" name="Shape 63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1800">
                <a:solidFill>
                  <a:schemeClr val="lt2"/>
                </a:solidFill>
              </a:defRPr>
            </a:lvl1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68" name="Shape 68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69" name="Shape 69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71" name="Shape 71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72" name="Shape 72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4" name="Shape 74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1130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buFont typeface="Trebuchet MS"/>
              <a:defRPr sz="3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iterary_criticis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hmoop.com/new-criticism/" TargetMode="External"/><Relationship Id="rId3" Type="http://schemas.openxmlformats.org/officeDocument/2006/relationships/hyperlink" Target="http://public.wsu.edu/~delahoyd/new.crit.html" TargetMode="External"/><Relationship Id="rId7" Type="http://schemas.openxmlformats.org/officeDocument/2006/relationships/hyperlink" Target="https://owl.english.purdue.edu/owl/resource/722/03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cs.bedfordstmartins.com/virtualit/poetry/critical_define/crit_newcrit.html" TargetMode="External"/><Relationship Id="rId5" Type="http://schemas.openxmlformats.org/officeDocument/2006/relationships/hyperlink" Target="http://education-portal.com/academy/lesson/new-criticism-in-literature-definition-examples-quiz.html" TargetMode="External"/><Relationship Id="rId4" Type="http://schemas.openxmlformats.org/officeDocument/2006/relationships/hyperlink" Target="http://www.textetc.com/criticism/the-new-criticism.html" TargetMode="External"/><Relationship Id="rId9" Type="http://schemas.openxmlformats.org/officeDocument/2006/relationships/hyperlink" Target="http://www.poetryfoundation.org/bio/william-emps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ctrTitle"/>
          </p:nvPr>
        </p:nvSpPr>
        <p:spPr>
          <a:xfrm>
            <a:off x="685800" y="1802577"/>
            <a:ext cx="7772400" cy="911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l" rtl="0">
              <a:lnSpc>
                <a:spcPct val="124000"/>
              </a:lnSpc>
              <a:spcBef>
                <a:spcPts val="0"/>
              </a:spcBef>
              <a:buNone/>
            </a:pPr>
            <a:endParaRPr sz="1200" b="0">
              <a:solidFill>
                <a:srgbClr val="22222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New Criticism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subTitle" idx="1"/>
          </p:nvPr>
        </p:nvSpPr>
        <p:spPr>
          <a:xfrm>
            <a:off x="685800" y="2855925"/>
            <a:ext cx="7772400" cy="911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By: Allison Barfield, Lindsey Gaston, Michael Lennen, and Alex Waters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Literary Criticism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218950"/>
            <a:ext cx="8229600" cy="3510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Literary Criticism is the study, evaluation, and interpretation of literature and is informed by theory.</a:t>
            </a:r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72150" y="2573223"/>
            <a:ext cx="2943225" cy="2494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Literary Theory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21692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Literary Theory is the systematic study of the nature of literature and the methods for analyzing literature. </a:t>
            </a:r>
          </a:p>
        </p:txBody>
      </p:sp>
    </p:spTree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17242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What is New Criticism?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233700"/>
            <a:ext cx="8229600" cy="37256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24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800">
                <a:latin typeface="Georgia"/>
                <a:ea typeface="Georgia"/>
                <a:cs typeface="Georgia"/>
                <a:sym typeface="Georgia"/>
              </a:rPr>
              <a:t>Started in the middle of the 20th century</a:t>
            </a:r>
          </a:p>
          <a:p>
            <a:pPr marL="457200" lvl="0" indent="-342900" rtl="0">
              <a:lnSpc>
                <a:spcPct val="124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800">
                <a:latin typeface="Georgia"/>
                <a:ea typeface="Georgia"/>
                <a:cs typeface="Georgia"/>
                <a:sym typeface="Georgia"/>
              </a:rPr>
              <a:t>Emphasizes close reading</a:t>
            </a:r>
          </a:p>
          <a:p>
            <a:pPr marL="457200" lvl="0" indent="-342900" rtl="0">
              <a:lnSpc>
                <a:spcPct val="124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800">
                <a:latin typeface="Georgia"/>
                <a:ea typeface="Georgia"/>
                <a:cs typeface="Georgia"/>
                <a:sym typeface="Georgia"/>
              </a:rPr>
              <a:t>Particularly for poetry/ short stories</a:t>
            </a:r>
          </a:p>
          <a:p>
            <a:pPr marL="457200" lvl="0" indent="-342900" rtl="0">
              <a:lnSpc>
                <a:spcPct val="124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800">
                <a:latin typeface="Georgia"/>
                <a:ea typeface="Georgia"/>
                <a:cs typeface="Georgia"/>
                <a:sym typeface="Georgia"/>
              </a:rPr>
              <a:t>Used to discover how a piece of literature functions as an aesthetic object</a:t>
            </a:r>
          </a:p>
          <a:p>
            <a:pPr marL="457200" lvl="0" indent="-342900" rtl="0">
              <a:lnSpc>
                <a:spcPct val="124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800">
                <a:latin typeface="Georgia"/>
                <a:ea typeface="Georgia"/>
                <a:cs typeface="Georgia"/>
                <a:sym typeface="Georgia"/>
              </a:rPr>
              <a:t>Looks at the literal words written </a:t>
            </a:r>
          </a:p>
          <a:p>
            <a:pPr marL="457200" lvl="0" indent="-342900" rtl="0">
              <a:lnSpc>
                <a:spcPct val="124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800">
                <a:latin typeface="Georgia"/>
                <a:ea typeface="Georgia"/>
                <a:cs typeface="Georgia"/>
                <a:sym typeface="Georgia"/>
              </a:rPr>
              <a:t>Does not look at the author or biographical issues</a:t>
            </a:r>
          </a:p>
          <a:p>
            <a:pPr lvl="0" rtl="0">
              <a:lnSpc>
                <a:spcPct val="124000"/>
              </a:lnSpc>
              <a:spcBef>
                <a:spcPts val="0"/>
              </a:spcBef>
              <a:buNone/>
            </a:pPr>
            <a:endParaRPr sz="1800">
              <a:latin typeface="Georgia"/>
              <a:ea typeface="Georgia"/>
              <a:cs typeface="Georgia"/>
              <a:sym typeface="Georgia"/>
            </a:endParaRPr>
          </a:p>
          <a:p>
            <a:pPr>
              <a:spcBef>
                <a:spcPts val="0"/>
              </a:spcBef>
              <a:buNone/>
            </a:pPr>
            <a:endParaRPr sz="180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98" name="Shape 98"/>
          <p:cNvPicPr preferRelativeResize="0"/>
          <p:nvPr/>
        </p:nvPicPr>
        <p:blipFill rotWithShape="1">
          <a:blip r:embed="rId3">
            <a:alphaModFix/>
          </a:blip>
          <a:srcRect b="10976"/>
          <a:stretch/>
        </p:blipFill>
        <p:spPr>
          <a:xfrm>
            <a:off x="6353100" y="3022800"/>
            <a:ext cx="2171825" cy="1460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l"/>
      </p:transition>
    </mc:Choice>
    <mc:Fallback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Scholars Involved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4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800">
                <a:latin typeface="Georgia"/>
                <a:ea typeface="Georgia"/>
                <a:cs typeface="Georgia"/>
                <a:sym typeface="Georgia"/>
              </a:rPr>
              <a:t>John Crowe Ransom- author, educator, and literary critic seen as the founder of new criticism from his 1941 book </a:t>
            </a:r>
            <a:r>
              <a:rPr lang="en" sz="1800" i="1">
                <a:latin typeface="Georgia"/>
                <a:ea typeface="Georgia"/>
                <a:cs typeface="Georgia"/>
                <a:sym typeface="Georgia"/>
              </a:rPr>
              <a:t>The New Criticism</a:t>
            </a:r>
          </a:p>
          <a:p>
            <a:pPr lvl="0" rtl="0">
              <a:lnSpc>
                <a:spcPct val="140000"/>
              </a:lnSpc>
              <a:spcBef>
                <a:spcPts val="0"/>
              </a:spcBef>
              <a:buNone/>
            </a:pPr>
            <a:endParaRPr sz="1800" i="1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42900" rtl="0">
              <a:lnSpc>
                <a:spcPct val="14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800">
                <a:latin typeface="Georgia"/>
                <a:ea typeface="Georgia"/>
                <a:cs typeface="Georgia"/>
                <a:sym typeface="Georgia"/>
              </a:rPr>
              <a:t>Ivor Armstrong (I.A.) Richards- considered father of new criticism due to his first two books of critical theory: </a:t>
            </a:r>
            <a:r>
              <a:rPr lang="en" sz="1800" i="1">
                <a:latin typeface="Georgia"/>
                <a:ea typeface="Georgia"/>
                <a:cs typeface="Georgia"/>
                <a:sym typeface="Georgia"/>
              </a:rPr>
              <a:t>The Principles of Literary Criticism </a:t>
            </a:r>
            <a:r>
              <a:rPr lang="en" sz="1800">
                <a:latin typeface="Georgia"/>
                <a:ea typeface="Georgia"/>
                <a:cs typeface="Georgia"/>
                <a:sym typeface="Georgia"/>
              </a:rPr>
              <a:t>and</a:t>
            </a:r>
            <a:r>
              <a:rPr lang="en" sz="1800" i="1">
                <a:latin typeface="Georgia"/>
                <a:ea typeface="Georgia"/>
                <a:cs typeface="Georgia"/>
                <a:sym typeface="Georgia"/>
              </a:rPr>
              <a:t> Practical Criticism 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720275" y="869850"/>
            <a:ext cx="4079699" cy="1849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 picture of John Crowe Ransom’s book, </a:t>
            </a:r>
            <a:r>
              <a:rPr lang="en" i="1"/>
              <a:t>The New Criticism</a:t>
            </a:r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4425" y="315062"/>
            <a:ext cx="3674800" cy="45133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Scholars Involved (cont.)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4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800">
                <a:latin typeface="Georgia"/>
                <a:ea typeface="Georgia"/>
                <a:cs typeface="Georgia"/>
                <a:sym typeface="Georgia"/>
              </a:rPr>
              <a:t>T.S. Eliot- Poet who </a:t>
            </a:r>
            <a:r>
              <a:rPr lang="en" sz="18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made significant contributions to the field of </a:t>
            </a:r>
            <a:r>
              <a:rPr lang="en" sz="18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literary criticism</a:t>
            </a:r>
            <a:r>
              <a:rPr lang="en" sz="18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 through his works by giving a cue to new critics</a:t>
            </a:r>
          </a:p>
          <a:p>
            <a:pPr lvl="0" rtl="0">
              <a:lnSpc>
                <a:spcPct val="140000"/>
              </a:lnSpc>
              <a:spcBef>
                <a:spcPts val="0"/>
              </a:spcBef>
              <a:buNone/>
            </a:pPr>
            <a:endParaRPr sz="1800">
              <a:solidFill>
                <a:srgbClr val="F3F3F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42900" rtl="0">
              <a:lnSpc>
                <a:spcPct val="14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800">
                <a:latin typeface="Georgia"/>
                <a:ea typeface="Georgia"/>
                <a:cs typeface="Georgia"/>
                <a:sym typeface="Georgia"/>
              </a:rPr>
              <a:t>Allen Tate- </a:t>
            </a:r>
            <a:r>
              <a:rPr lang="en" sz="18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 The subject of Tate's own interpretive essay "Narcissus as Narcissus" (1938), itself is a model of the New Criticism.</a:t>
            </a:r>
          </a:p>
          <a:p>
            <a:pPr lvl="0">
              <a:lnSpc>
                <a:spcPct val="140000"/>
              </a:lnSpc>
              <a:spcBef>
                <a:spcPts val="0"/>
              </a:spcBef>
              <a:buNone/>
            </a:pPr>
            <a:endParaRPr sz="18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Scholars Involved (cont.)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66666"/>
              <a:buFont typeface="Arial"/>
              <a:buChar char="●"/>
            </a:pPr>
            <a:r>
              <a:rPr lang="en" sz="1800">
                <a:latin typeface="Georgia"/>
                <a:ea typeface="Georgia"/>
                <a:cs typeface="Georgia"/>
                <a:sym typeface="Georgia"/>
              </a:rPr>
              <a:t>Cleanth Brooks- </a:t>
            </a:r>
            <a:r>
              <a:rPr lang="en" sz="18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A central figure of New Criticism that advocates close reading because, as he states in </a:t>
            </a:r>
            <a:r>
              <a:rPr lang="en" sz="1800" i="1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The Well Wrought Urn</a:t>
            </a:r>
            <a:r>
              <a:rPr lang="en" sz="18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, "by making the closest examination of what the poem says as a poem" (Leitch 2001), a critic can effectively interpret the text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rgbClr val="F3F3F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42900" rtl="0">
              <a:spcBef>
                <a:spcPts val="0"/>
              </a:spcBef>
              <a:buClr>
                <a:srgbClr val="F3F3F3"/>
              </a:buClr>
              <a:buSzPct val="100000"/>
              <a:buFont typeface="Arial"/>
              <a:buChar char="●"/>
            </a:pPr>
            <a:r>
              <a:rPr lang="en" sz="1800">
                <a:latin typeface="Georgia"/>
                <a:ea typeface="Georgia"/>
                <a:cs typeface="Georgia"/>
                <a:sym typeface="Georgia"/>
              </a:rPr>
              <a:t>William Empson- impacted new criticism through his work </a:t>
            </a:r>
            <a:r>
              <a:rPr lang="en" sz="1800" i="1">
                <a:latin typeface="Georgia"/>
                <a:ea typeface="Georgia"/>
                <a:cs typeface="Georgia"/>
                <a:sym typeface="Georgia"/>
              </a:rPr>
              <a:t>Seven Types of Ambiguity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Our Sources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Georgia"/>
                <a:ea typeface="Georgia"/>
                <a:cs typeface="Georgia"/>
                <a:sym typeface="Georgia"/>
                <a:hlinkClick r:id="rId3"/>
              </a:rPr>
              <a:t>http://public.wsu.edu/~delahoyd/new.crit.html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Georgia"/>
                <a:ea typeface="Georgia"/>
                <a:cs typeface="Georgia"/>
                <a:sym typeface="Georgia"/>
                <a:hlinkClick r:id="rId4"/>
              </a:rPr>
              <a:t>http://www.textetc.com/criticism/the-new-criticism.html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Georgia"/>
                <a:ea typeface="Georgia"/>
                <a:cs typeface="Georgia"/>
                <a:sym typeface="Georgia"/>
                <a:hlinkClick r:id="rId5"/>
              </a:rPr>
              <a:t>http://education-portal.com/academy/lesson/new-criticism-in-literature-definition-examples-quiz.html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Georgia"/>
                <a:ea typeface="Georgia"/>
                <a:cs typeface="Georgia"/>
                <a:sym typeface="Georgia"/>
                <a:hlinkClick r:id="rId6"/>
              </a:rPr>
              <a:t>http://bcs.bedfordstmartins.com/virtualit/poetry/critical_define/crit_newcrit.html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Georgia"/>
                <a:ea typeface="Georgia"/>
                <a:cs typeface="Georgia"/>
                <a:sym typeface="Georgia"/>
                <a:hlinkClick r:id="rId7"/>
              </a:rPr>
              <a:t>https://owl.english.purdue.edu/owl/resource/722/03/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Georgia"/>
                <a:ea typeface="Georgia"/>
                <a:cs typeface="Georgia"/>
                <a:sym typeface="Georgia"/>
                <a:hlinkClick r:id="rId8"/>
              </a:rPr>
              <a:t>http://www.shmoop.com/new-criticism/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latin typeface="Georgia"/>
                <a:ea typeface="Georgia"/>
                <a:cs typeface="Georgia"/>
                <a:sym typeface="Georgia"/>
                <a:hlinkClick r:id="rId9"/>
              </a:rPr>
              <a:t>http://www.poetryfoundation.org/bio/william-empson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potlight">
  <a:themeElements>
    <a:clrScheme name="Custom 439">
      <a:dk1>
        <a:srgbClr val="000000"/>
      </a:dk1>
      <a:lt1>
        <a:srgbClr val="FFFFFF"/>
      </a:lt1>
      <a:dk2>
        <a:srgbClr val="5C6E95"/>
      </a:dk2>
      <a:lt2>
        <a:srgbClr val="ACB4C2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CF9462"/>
      </a:accent5>
      <a:accent6>
        <a:srgbClr val="A25642"/>
      </a:accent6>
      <a:hlink>
        <a:srgbClr val="5173A5"/>
      </a:hlink>
      <a:folHlink>
        <a:srgbClr val="6872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321</Words>
  <Application>Microsoft Office PowerPoint</Application>
  <PresentationFormat>On-screen Show (16:9)</PresentationFormat>
  <Paragraphs>36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spotlight</vt:lpstr>
      <vt:lpstr> New Criticism</vt:lpstr>
      <vt:lpstr>Literary Criticism</vt:lpstr>
      <vt:lpstr>Literary Theory</vt:lpstr>
      <vt:lpstr>What is New Criticism?</vt:lpstr>
      <vt:lpstr>Scholars Involved</vt:lpstr>
      <vt:lpstr> </vt:lpstr>
      <vt:lpstr>Scholars Involved (cont.)</vt:lpstr>
      <vt:lpstr>Scholars Involved (cont.)</vt:lpstr>
      <vt:lpstr>Our 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New Criticism</dc:title>
  <dc:creator>Gayle, John</dc:creator>
  <cp:lastModifiedBy>Gayle, John</cp:lastModifiedBy>
  <cp:revision>1</cp:revision>
  <dcterms:modified xsi:type="dcterms:W3CDTF">2015-03-05T15:46:15Z</dcterms:modified>
</cp:coreProperties>
</file>