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4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90" y="-2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5748528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5" name="Shape 4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 idx="2"/>
          </p:nvPr>
        </p:nvSpPr>
        <p:spPr>
          <a:xfrm>
            <a:off x="381187" y="685800"/>
            <a:ext cx="6096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0" y="2914648"/>
            <a:ext cx="9144000" cy="2228999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0" name="Shape 10"/>
          <p:cNvCxnSpPr/>
          <p:nvPr/>
        </p:nvCxnSpPr>
        <p:spPr>
          <a:xfrm>
            <a:off x="0" y="291464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685800" y="1618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1pPr>
            <a:lvl2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2pPr>
            <a:lvl3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3pPr>
            <a:lvl4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4pPr>
            <a:lvl5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5pPr>
            <a:lvl6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6pPr>
            <a:lvl7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7pPr>
            <a:lvl8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8pPr>
            <a:lvl9pPr>
              <a:spcBef>
                <a:spcPts val="0"/>
              </a:spcBef>
              <a:buClr>
                <a:schemeClr val="dk2"/>
              </a:buClr>
              <a:buSzPct val="100000"/>
              <a:defRPr sz="4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685800" y="29647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1pPr>
            <a:lvl2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2pPr>
            <a:lvl3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3pPr>
            <a:lvl4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4pPr>
            <a:lvl5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5pPr>
            <a:lvl6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6pPr>
            <a:lvl7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7pPr>
            <a:lvl8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8pPr>
            <a:lvl9pPr>
              <a:spcBef>
                <a:spcPts val="0"/>
              </a:spcBef>
              <a:buClr>
                <a:schemeClr val="lt2"/>
              </a:buClr>
              <a:buSzPct val="100000"/>
              <a:buNone/>
              <a:defRPr sz="36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16" name="Shape 16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2" name="Shape 22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2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/>
          <p:nvPr/>
        </p:nvSpPr>
        <p:spPr>
          <a:xfrm>
            <a:off x="0" y="0"/>
            <a:ext cx="9144000" cy="1127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29" name="Shape 29"/>
          <p:cNvCxnSpPr/>
          <p:nvPr/>
        </p:nvCxnSpPr>
        <p:spPr>
          <a:xfrm>
            <a:off x="0" y="1127679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/>
        </p:nvSpPr>
        <p:spPr>
          <a:xfrm>
            <a:off x="0" y="4225081"/>
            <a:ext cx="9144000" cy="9183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cxnSp>
        <p:nvCxnSpPr>
          <p:cNvPr id="34" name="Shape 34"/>
          <p:cNvCxnSpPr/>
          <p:nvPr/>
        </p:nvCxnSpPr>
        <p:spPr>
          <a:xfrm>
            <a:off x="0" y="4225081"/>
            <a:ext cx="9144000" cy="0"/>
          </a:xfrm>
          <a:prstGeom prst="straightConnector1">
            <a:avLst/>
          </a:prstGeom>
          <a:noFill/>
          <a:ln w="28575" cap="flat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lt1"/>
              </a:buClr>
              <a:buSzPct val="100000"/>
              <a:buNone/>
              <a:defRPr sz="1800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>
                <a:solidFill>
                  <a:schemeClr val="lt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8">
            <a:alphaModFix/>
          </a:blip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0"/>
              </a:spcBef>
              <a:buClr>
                <a:schemeClr val="lt1"/>
              </a:buClr>
              <a:buSzPct val="100000"/>
              <a:buFont typeface="Trebuchet MS"/>
              <a:buNone/>
              <a:defRPr sz="3600" b="1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hmoop.com/new-criticism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ublic.wsu.edu/~delahoyd/new.crit.html" TargetMode="External"/><Relationship Id="rId5" Type="http://schemas.openxmlformats.org/officeDocument/2006/relationships/hyperlink" Target="http://www.poetryfoundation.org/learning/glossary-term/new%20criticism" TargetMode="External"/><Relationship Id="rId4" Type="http://schemas.openxmlformats.org/officeDocument/2006/relationships/hyperlink" Target="http://www.britannica.com/EBchecked/topic/411305/New-Criticis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>
            <a:spLocks noGrp="1"/>
          </p:cNvSpPr>
          <p:nvPr>
            <p:ph type="ctrTitle"/>
          </p:nvPr>
        </p:nvSpPr>
        <p:spPr>
          <a:xfrm>
            <a:off x="685800" y="1237313"/>
            <a:ext cx="7772400" cy="12380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New Criticism</a:t>
            </a:r>
          </a:p>
        </p:txBody>
      </p:sp>
      <p:pic>
        <p:nvPicPr>
          <p:cNvPr id="41" name="Shape 41"/>
          <p:cNvPicPr preferRelativeResize="0"/>
          <p:nvPr/>
        </p:nvPicPr>
        <p:blipFill rotWithShape="1">
          <a:blip r:embed="rId3">
            <a:alphaModFix/>
          </a:blip>
          <a:srcRect l="37347" t="24426" r="37138" b="21757"/>
          <a:stretch/>
        </p:blipFill>
        <p:spPr>
          <a:xfrm>
            <a:off x="4035375" y="3805475"/>
            <a:ext cx="1073249" cy="133802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Shape 42"/>
          <p:cNvSpPr txBox="1">
            <a:spLocks noGrp="1"/>
          </p:cNvSpPr>
          <p:nvPr>
            <p:ph type="subTitle" idx="1"/>
          </p:nvPr>
        </p:nvSpPr>
        <p:spPr>
          <a:xfrm>
            <a:off x="685800" y="2507577"/>
            <a:ext cx="7772400" cy="944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Jahmil Jno-Finn, Jonah Dodson, Alex Mitchell</a:t>
            </a:r>
          </a:p>
          <a:p>
            <a:pPr algn="ctr" rtl="0">
              <a:spcBef>
                <a:spcPts val="0"/>
              </a:spcBef>
              <a:buNone/>
            </a:pPr>
            <a:r>
              <a:rPr lang="en" sz="2000">
                <a:solidFill>
                  <a:srgbClr val="000000"/>
                </a:solidFill>
              </a:rPr>
              <a:t>Tidbits of Bad Taste DEFINITELY NOT provided by Ansel Ahabue</a:t>
            </a:r>
          </a:p>
          <a:p>
            <a:pPr marL="0" indent="0" algn="ctr" rtl="0">
              <a:spcBef>
                <a:spcPts val="0"/>
              </a:spcBef>
              <a:buNone/>
            </a:pPr>
            <a:r>
              <a:rPr lang="en" sz="2000">
                <a:solidFill>
                  <a:schemeClr val="lt1"/>
                </a:solidFill>
                <a:latin typeface="Lobster"/>
                <a:ea typeface="Lobster"/>
                <a:cs typeface="Lobster"/>
                <a:sym typeface="Lobster"/>
              </a:rPr>
              <a:t>Minimalist Penguins Inc.</a:t>
            </a:r>
          </a:p>
          <a:p>
            <a:pPr algn="ctr">
              <a:spcBef>
                <a:spcPts val="0"/>
              </a:spcBef>
              <a:buNone/>
            </a:pPr>
            <a:endParaRPr sz="2000">
              <a:solidFill>
                <a:schemeClr val="lt1"/>
              </a:solidFill>
              <a:latin typeface="Lobster"/>
              <a:ea typeface="Lobster"/>
              <a:cs typeface="Lobster"/>
              <a:sym typeface="Lobster"/>
            </a:endParaRP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Shape 112"/>
          <p:cNvSpPr txBox="1"/>
          <p:nvPr/>
        </p:nvSpPr>
        <p:spPr>
          <a:xfrm>
            <a:off x="2391450" y="1722900"/>
            <a:ext cx="4361099" cy="169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4500">
                <a:solidFill>
                  <a:srgbClr val="FFFFFF"/>
                </a:solidFill>
              </a:rPr>
              <a:t>The End</a:t>
            </a:r>
          </a:p>
        </p:txBody>
      </p:sp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New Criticism?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Char char="-"/>
            </a:pPr>
            <a:r>
              <a:rPr lang="en" sz="28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New Criticism is the analysis of a piece based only on the words on the page.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Char char="-"/>
            </a:pPr>
            <a:r>
              <a:rPr lang="en" sz="28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Author's life or intentions are unimportant and will be ignored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Char char="-"/>
            </a:pPr>
            <a:r>
              <a:rPr lang="en" sz="28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Critics do not bring in their own personal opinions, or anything that exists outside of the story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Char char="-"/>
            </a:pPr>
            <a:r>
              <a:rPr lang="en" sz="28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The piece is read without any biases (it is objective).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800">
              <a:solidFill>
                <a:srgbClr val="00000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What is New Criticism cont.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Char char="-"/>
            </a:pPr>
            <a:r>
              <a:rPr lang="en" sz="28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Essentially “how the piece works” based only on the piece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Char char="-"/>
            </a:pPr>
            <a:r>
              <a:rPr lang="en" sz="28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Argues that texts have everything required to understand them within the text</a:t>
            </a:r>
          </a:p>
          <a:p>
            <a:pPr marL="457200" lvl="0" indent="-4064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Char char="-"/>
            </a:pPr>
            <a:r>
              <a:rPr lang="en" sz="28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Focus on literary devices like irony, paradox, and metaphors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2400">
              <a:solidFill>
                <a:srgbClr val="00000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>
              <a:lnSpc>
                <a:spcPct val="115000"/>
              </a:lnSpc>
              <a:spcBef>
                <a:spcPts val="0"/>
              </a:spcBef>
              <a:buNone/>
            </a:pPr>
            <a:endParaRPr sz="2400"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History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457200" y="1208525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25000"/>
              <a:buFont typeface="Yanone Kaffeesatz"/>
              <a:buChar char="-"/>
            </a:pPr>
            <a:r>
              <a:rPr lang="en" sz="2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Envisioned in the first half of the 20</a:t>
            </a:r>
            <a:r>
              <a:rPr lang="en" sz="2400" baseline="300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th</a:t>
            </a:r>
            <a:r>
              <a:rPr lang="en" sz="2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century. 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25000"/>
              <a:buFont typeface="Yanone Kaffeesatz"/>
              <a:buChar char="-"/>
            </a:pPr>
            <a:r>
              <a:rPr lang="en" sz="2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People began to believe that the purity of poems was stained by the </a:t>
            </a:r>
          </a:p>
          <a:p>
            <a:pPr lvl="0" indent="457200" rtl="0">
              <a:lnSpc>
                <a:spcPct val="100000"/>
              </a:lnSpc>
              <a:spcBef>
                <a:spcPts val="0"/>
              </a:spcBef>
              <a:buNone/>
            </a:pPr>
            <a:r>
              <a:rPr lang="en" sz="2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introduction of extraneous information</a:t>
            </a:r>
          </a:p>
          <a:p>
            <a:pPr marL="457200" lvl="0" indent="-419100" rtl="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125000"/>
              <a:buFont typeface="Yanone Kaffeesatz"/>
              <a:buChar char="-"/>
            </a:pPr>
            <a:r>
              <a:rPr lang="en" sz="2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First developed in the United States with people like John Crowe Ransom and his students at Vanderbilt University. </a:t>
            </a:r>
            <a:r>
              <a:rPr lang="en" sz="11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 </a:t>
            </a:r>
          </a:p>
          <a:p>
            <a:pPr lvl="0" rtl="0">
              <a:lnSpc>
                <a:spcPct val="115000"/>
              </a:lnSpc>
              <a:spcBef>
                <a:spcPts val="0"/>
              </a:spcBef>
              <a:buNone/>
            </a:pPr>
            <a:endParaRPr sz="1200">
              <a:solidFill>
                <a:srgbClr val="00000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Char char="-"/>
            </a:pPr>
            <a:r>
              <a:rPr lang="en" sz="2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T.S. Elliot wrote two famous essays, titled “Tradition and the Individual Talent” and “Hamlet and His Problems.”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Char char="-"/>
            </a:pPr>
            <a:r>
              <a:rPr lang="en" sz="2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I.A. Richards, Yvor Winters, and William Empson are also important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Char char="-"/>
            </a:pPr>
            <a:r>
              <a:rPr lang="en" sz="2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Robert Penn Warren, and John Crow Ransom started the movement  for this type of criticism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11300" y="3010900"/>
            <a:ext cx="1521399" cy="2055725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Shape 67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Figures in New Criticism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Examples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Char char="-"/>
            </a:pPr>
            <a:r>
              <a:rPr lang="en" sz="2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For example, one would analyze a Poe work not by analyzing his life, but by simply examining the life displayed on the page</a:t>
            </a:r>
          </a:p>
          <a:p>
            <a:pPr marL="457200" lvl="0" indent="-381000" rtl="0">
              <a:lnSpc>
                <a:spcPct val="115000"/>
              </a:lnSpc>
              <a:spcBef>
                <a:spcPts val="0"/>
              </a:spcBef>
              <a:buClr>
                <a:srgbClr val="000000"/>
              </a:buClr>
              <a:buSzPct val="100000"/>
              <a:buFont typeface="Yanone Kaffeesatz"/>
              <a:buChar char="-"/>
            </a:pPr>
            <a:r>
              <a:rPr lang="en" sz="2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In Hills Like White Elephants, we may not focus on the cultural issues, but one would display interest in the meaning of the dialogue through the character’s actions.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Works Cited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</p:spPr>
        <p:txBody>
          <a:bodyPr lIns="91425" tIns="91425" rIns="91425" bIns="91425" anchor="t" anchorCtr="0">
            <a:noAutofit/>
          </a:bodyPr>
          <a:lstStyle/>
          <a:p>
            <a:pPr rtl="0">
              <a:spcBef>
                <a:spcPts val="0"/>
              </a:spcBef>
              <a:buNone/>
            </a:pPr>
            <a:r>
              <a:rPr lang="en" sz="1400" u="sng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  <a:hlinkClick r:id="rId3"/>
              </a:rPr>
              <a:t>http://www.shmoop.com/new-criticism/</a:t>
            </a:r>
          </a:p>
          <a:p>
            <a:pPr marL="0" indent="0" rtl="0">
              <a:lnSpc>
                <a:spcPct val="100000"/>
              </a:lnSpc>
              <a:spcBef>
                <a:spcPts val="400"/>
              </a:spcBef>
              <a:spcAft>
                <a:spcPts val="1500"/>
              </a:spcAft>
              <a:buNone/>
            </a:pPr>
            <a:endParaRPr sz="1400">
              <a:solidFill>
                <a:srgbClr val="00000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marL="0" indent="0" rtl="0">
              <a:lnSpc>
                <a:spcPct val="100000"/>
              </a:lnSpc>
              <a:spcBef>
                <a:spcPts val="400"/>
              </a:spcBef>
              <a:spcAft>
                <a:spcPts val="1500"/>
              </a:spcAft>
              <a:buNone/>
            </a:pPr>
            <a:r>
              <a:rPr lang="en" sz="1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"New Criticism". </a:t>
            </a:r>
            <a:r>
              <a:rPr lang="en" sz="1400" i="1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Encyclopædia Britannica. Encyclopædia Britannica Online.</a:t>
            </a:r>
          </a:p>
          <a:p>
            <a:pPr marL="0" indent="0" rtl="0">
              <a:lnSpc>
                <a:spcPct val="100000"/>
              </a:lnSpc>
              <a:spcBef>
                <a:spcPts val="400"/>
              </a:spcBef>
              <a:spcAft>
                <a:spcPts val="1500"/>
              </a:spcAft>
              <a:buNone/>
            </a:pPr>
            <a:r>
              <a:rPr lang="en" sz="1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Encyclopædia Britannica Inc., 2015. Web. 02 Mar. 2015</a:t>
            </a:r>
          </a:p>
          <a:p>
            <a:pPr marL="0" indent="0" rtl="0">
              <a:lnSpc>
                <a:spcPct val="100000"/>
              </a:lnSpc>
              <a:spcBef>
                <a:spcPts val="400"/>
              </a:spcBef>
              <a:spcAft>
                <a:spcPts val="1500"/>
              </a:spcAft>
              <a:buNone/>
            </a:pPr>
            <a:r>
              <a:rPr lang="en" sz="1400" u="sng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  <a:hlinkClick r:id="rId4"/>
              </a:rPr>
              <a:t>http://www.britannica.com/EBchecked/topic/411305/New-Criticism</a:t>
            </a:r>
          </a:p>
          <a:p>
            <a:pPr marL="0" indent="0" rtl="0">
              <a:lnSpc>
                <a:spcPct val="100000"/>
              </a:lnSpc>
              <a:spcBef>
                <a:spcPts val="400"/>
              </a:spcBef>
              <a:spcAft>
                <a:spcPts val="1500"/>
              </a:spcAft>
              <a:buNone/>
            </a:pPr>
            <a:r>
              <a:rPr lang="en" sz="1400" u="sng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  <a:hlinkClick r:id="rId5"/>
              </a:rPr>
              <a:t>http://www.poetryfoundation.org/learning/glossary-term/new%20criticism</a:t>
            </a:r>
          </a:p>
          <a:p>
            <a:pPr marL="0" indent="0" rtl="0">
              <a:lnSpc>
                <a:spcPct val="100000"/>
              </a:lnSpc>
              <a:spcBef>
                <a:spcPts val="400"/>
              </a:spcBef>
              <a:spcAft>
                <a:spcPts val="1500"/>
              </a:spcAft>
              <a:buNone/>
            </a:pPr>
            <a:r>
              <a:rPr lang="en" sz="1400" u="sng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  <a:hlinkClick r:id="rId6"/>
              </a:rPr>
              <a:t>http://public.wsu.edu/~delahoyd/new.crit.html</a:t>
            </a:r>
          </a:p>
          <a:p>
            <a:pPr marL="0" indent="0" rtl="0">
              <a:lnSpc>
                <a:spcPct val="100000"/>
              </a:lnSpc>
              <a:spcBef>
                <a:spcPts val="400"/>
              </a:spcBef>
              <a:spcAft>
                <a:spcPts val="1500"/>
              </a:spcAft>
              <a:buNone/>
            </a:pPr>
            <a:r>
              <a:rPr lang="en" sz="1400">
                <a:solidFill>
                  <a:srgbClr val="000000"/>
                </a:solidFill>
                <a:latin typeface="Yanone Kaffeesatz"/>
                <a:ea typeface="Yanone Kaffeesatz"/>
                <a:cs typeface="Yanone Kaffeesatz"/>
                <a:sym typeface="Yanone Kaffeesatz"/>
              </a:rPr>
              <a:t>http://faculty.goucher.edu/eng215/New_Criticism_terms.htm</a:t>
            </a:r>
          </a:p>
          <a:p>
            <a:pPr marL="0" indent="0" rtl="0">
              <a:lnSpc>
                <a:spcPct val="100000"/>
              </a:lnSpc>
              <a:spcBef>
                <a:spcPts val="400"/>
              </a:spcBef>
              <a:spcAft>
                <a:spcPts val="1500"/>
              </a:spcAft>
              <a:buNone/>
            </a:pPr>
            <a:endParaRPr sz="1400">
              <a:solidFill>
                <a:srgbClr val="333333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  <a:p>
            <a:pPr lvl="0" rtl="0">
              <a:spcBef>
                <a:spcPts val="0"/>
              </a:spcBef>
              <a:buNone/>
            </a:pPr>
            <a:endParaRPr sz="1400">
              <a:solidFill>
                <a:srgbClr val="990000"/>
              </a:solidFill>
              <a:latin typeface="Yanone Kaffeesatz"/>
              <a:ea typeface="Yanone Kaffeesatz"/>
              <a:cs typeface="Yanone Kaffeesatz"/>
              <a:sym typeface="Yanone Kaffeesatz"/>
            </a:endParaRP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317850" y="830675"/>
            <a:ext cx="8508300" cy="1929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>
              <a:spcBef>
                <a:spcPts val="0"/>
              </a:spcBef>
              <a:buNone/>
            </a:pPr>
            <a:r>
              <a:rPr lang="en" sz="96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Oh, and one more thing...</a:t>
            </a:r>
          </a:p>
        </p:txBody>
      </p:sp>
      <p:sp>
        <p:nvSpPr>
          <p:cNvPr id="85" name="Shape 85"/>
          <p:cNvSpPr txBox="1"/>
          <p:nvPr/>
        </p:nvSpPr>
        <p:spPr>
          <a:xfrm>
            <a:off x="3448575" y="0"/>
            <a:ext cx="1694999" cy="20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algn="ctr" rtl="0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Press ESC to exit</a:t>
            </a:r>
          </a:p>
          <a:p>
            <a:pPr algn="ctr">
              <a:spcBef>
                <a:spcPts val="0"/>
              </a:spcBef>
              <a:buNone/>
            </a:pPr>
            <a:r>
              <a:rPr lang="en" sz="1000">
                <a:solidFill>
                  <a:srgbClr val="FFFFFF"/>
                </a:solidFill>
                <a:latin typeface="Courier New"/>
                <a:ea typeface="Courier New"/>
                <a:cs typeface="Courier New"/>
                <a:sym typeface="Courier New"/>
              </a:rPr>
              <a:t>fullscreen mode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2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42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3399" y="2643950"/>
            <a:ext cx="2869524" cy="215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1725" y="268200"/>
            <a:ext cx="2731200" cy="182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 txBox="1"/>
          <p:nvPr/>
        </p:nvSpPr>
        <p:spPr>
          <a:xfrm>
            <a:off x="875300" y="433250"/>
            <a:ext cx="694800" cy="1622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mm breh you smell fine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1994150" y="785050"/>
            <a:ext cx="776100" cy="541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00">
                <a:solidFill>
                  <a:srgbClr val="FF00FF"/>
                </a:solidFill>
                <a:latin typeface="Impact"/>
                <a:ea typeface="Impact"/>
                <a:cs typeface="Impact"/>
                <a:sym typeface="Impact"/>
              </a:rPr>
              <a:t>stop bruh das gey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830200" y="1263325"/>
            <a:ext cx="694800" cy="333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 sz="900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do i smell grass?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98800" y="1187450"/>
            <a:ext cx="2946400" cy="27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48175" y="107037"/>
            <a:ext cx="2143125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121075" y="2476625"/>
            <a:ext cx="2476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448800" y="4534150"/>
            <a:ext cx="643676" cy="64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Shape 9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9204449" y="141375"/>
            <a:ext cx="643676" cy="643676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Shape 100"/>
          <p:cNvSpPr txBox="1"/>
          <p:nvPr/>
        </p:nvSpPr>
        <p:spPr>
          <a:xfrm>
            <a:off x="556975" y="14234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1309850" y="17430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762000" y="762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1828800" y="18288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04" name="Shape 104"/>
          <p:cNvSpPr txBox="1"/>
          <p:nvPr/>
        </p:nvSpPr>
        <p:spPr>
          <a:xfrm>
            <a:off x="2286000" y="22860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2743200" y="274320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106" name="Shape 10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5401525" y="141375"/>
            <a:ext cx="643676" cy="643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 flipH="1">
            <a:off x="-7634298" y="-9575962"/>
            <a:ext cx="26835623" cy="268355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7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6000"/>
                            </p:stCondLst>
                            <p:childTnLst>
                              <p:par>
                                <p:cTn id="46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5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80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9000"/>
                            </p:stCondLst>
                            <p:childTnLst>
                              <p:par>
                                <p:cTn id="63" presetID="2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700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7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0"/>
                            </p:stCondLst>
                            <p:childTnLst>
                              <p:par>
                                <p:cTn id="7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1000"/>
                            </p:stCondLst>
                            <p:childTnLst>
                              <p:par>
                                <p:cTn id="7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7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2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1" dur="8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4000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0"/>
                            </p:stCondLst>
                            <p:childTnLst>
                              <p:par>
                                <p:cTn id="9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9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9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7000"/>
                            </p:stCondLst>
                            <p:childTnLst>
                              <p:par>
                                <p:cTn id="10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8000"/>
                            </p:stCondLst>
                            <p:childTnLst>
                              <p:par>
                                <p:cTn id="10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04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1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4000"/>
                            </p:stCondLst>
                            <p:childTnLst>
                              <p:par>
                                <p:cTn id="11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1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17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5000"/>
                            </p:stCondLst>
                            <p:childTnLst>
                              <p:par>
                                <p:cTn id="11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0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26000"/>
                            </p:stCondLst>
                            <p:childTnLst>
                              <p:par>
                                <p:cTn id="122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3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7000"/>
                            </p:stCondLst>
                            <p:childTnLst>
                              <p:par>
                                <p:cTn id="12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6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28000"/>
                            </p:stCondLst>
                            <p:childTnLst>
                              <p:par>
                                <p:cTn id="12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2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30000"/>
                            </p:stCondLst>
                            <p:childTnLst>
                              <p:par>
                                <p:cTn id="13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135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haki">
  <a:themeElements>
    <a:clrScheme name="Custom 349">
      <a:dk1>
        <a:srgbClr val="262626"/>
      </a:dk1>
      <a:lt1>
        <a:srgbClr val="E6D6BD"/>
      </a:lt1>
      <a:dk2>
        <a:srgbClr val="535353"/>
      </a:dk2>
      <a:lt2>
        <a:srgbClr val="B4AD9E"/>
      </a:lt2>
      <a:accent1>
        <a:srgbClr val="ADB48E"/>
      </a:accent1>
      <a:accent2>
        <a:srgbClr val="867961"/>
      </a:accent2>
      <a:accent3>
        <a:srgbClr val="CBB680"/>
      </a:accent3>
      <a:accent4>
        <a:srgbClr val="78A3C0"/>
      </a:accent4>
      <a:accent5>
        <a:srgbClr val="C0AE91"/>
      </a:accent5>
      <a:accent6>
        <a:srgbClr val="668874"/>
      </a:accent6>
      <a:hlink>
        <a:srgbClr val="4B94B3"/>
      </a:hlink>
      <a:folHlink>
        <a:srgbClr val="41414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365</Words>
  <Application>Microsoft Office PowerPoint</Application>
  <PresentationFormat>On-screen Show (16:9)</PresentationFormat>
  <Paragraphs>47</Paragraphs>
  <Slides>10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khaki</vt:lpstr>
      <vt:lpstr>New Criticism</vt:lpstr>
      <vt:lpstr>What is New Criticism?</vt:lpstr>
      <vt:lpstr>What is New Criticism cont.</vt:lpstr>
      <vt:lpstr>History</vt:lpstr>
      <vt:lpstr>Figures in New Criticism</vt:lpstr>
      <vt:lpstr>Examples</vt:lpstr>
      <vt:lpstr>Works Cited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Criticism</dc:title>
  <dc:creator>Mitchell, Alexander</dc:creator>
  <cp:lastModifiedBy>Gayle, John</cp:lastModifiedBy>
  <cp:revision>1</cp:revision>
  <dcterms:modified xsi:type="dcterms:W3CDTF">2015-03-05T14:34:33Z</dcterms:modified>
</cp:coreProperties>
</file>