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8292737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3886198"/>
            <a:ext cx="9144000" cy="29717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0" name="Shape 10"/>
          <p:cNvCxnSpPr/>
          <p:nvPr/>
        </p:nvCxnSpPr>
        <p:spPr>
          <a:xfrm>
            <a:off x="0" y="3886198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2157750"/>
            <a:ext cx="7772400" cy="1650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3953037"/>
            <a:ext cx="7772400" cy="125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9144000" cy="15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0" y="1503571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0"/>
            <a:ext cx="9144000" cy="15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2" name="Shape 22"/>
          <p:cNvCxnSpPr/>
          <p:nvPr/>
        </p:nvCxnSpPr>
        <p:spPr>
          <a:xfrm>
            <a:off x="0" y="1503571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0"/>
            <a:ext cx="9144000" cy="15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0" y="1503571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0" y="5633442"/>
            <a:ext cx="9144000" cy="1224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34" name="Shape 34"/>
          <p:cNvCxnSpPr/>
          <p:nvPr/>
        </p:nvCxnSpPr>
        <p:spPr>
          <a:xfrm>
            <a:off x="0" y="5633442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ssanctification.blogspot.com/2012/12/objections-to-historicism-or.html" TargetMode="External"/><Relationship Id="rId3" Type="http://schemas.openxmlformats.org/officeDocument/2006/relationships/hyperlink" Target="http://www.wisegeek.org/what-is-new-historicism.htm" TargetMode="External"/><Relationship Id="rId7" Type="http://schemas.openxmlformats.org/officeDocument/2006/relationships/hyperlink" Target="http://bcs.bedfordstmartins.com/virtualit/poetry/critical_define/crit_newhist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liffsnotes.com/cliffsnotes/literature/what-is-new-historicism" TargetMode="External"/><Relationship Id="rId5" Type="http://schemas.openxmlformats.org/officeDocument/2006/relationships/hyperlink" Target="https://owl.english.purdue.edu/owl/resource/722/09/" TargetMode="External"/><Relationship Id="rId4" Type="http://schemas.openxmlformats.org/officeDocument/2006/relationships/hyperlink" Target="http://www.english.uga.edu/~eberle/2002033K/spring03/materials/new_crit_new_hist.htm" TargetMode="External"/><Relationship Id="rId9" Type="http://schemas.openxmlformats.org/officeDocument/2006/relationships/hyperlink" Target="https://www.nyu.edu/classes/stephens/Greenblatt%20page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Shape 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Shape 47"/>
          <p:cNvSpPr txBox="1">
            <a:spLocks noGrp="1"/>
          </p:cNvSpPr>
          <p:nvPr>
            <p:ph type="ctrTitle"/>
          </p:nvPr>
        </p:nvSpPr>
        <p:spPr>
          <a:xfrm>
            <a:off x="685800" y="2157750"/>
            <a:ext cx="7772400" cy="165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7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New Historicisim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subTitle" idx="1"/>
          </p:nvPr>
        </p:nvSpPr>
        <p:spPr>
          <a:xfrm>
            <a:off x="685800" y="3953037"/>
            <a:ext cx="7772400" cy="1259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32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By: Emani Brown and Musuanni Acolatse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New Historicism?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Historicism is a literary critique method that states that literature must be looked at in context of the history of the author and the history of the critic.</a:t>
            </a:r>
          </a:p>
          <a:p>
            <a:pPr marL="342900" marR="0" lvl="0" indent="-3429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historicists believe that you cannot look at history objectively, without opinion or prejudice.</a:t>
            </a:r>
          </a:p>
          <a:p>
            <a:pPr marL="342900" marR="0" lvl="0" indent="-3429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Sees the author as “victim” to the conditions he/she work within (Culture, 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lass 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tructure, 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ar)</a:t>
            </a:r>
          </a:p>
          <a:p>
            <a:pPr marL="342900" marR="0" lvl="0" indent="-3429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Also remembering 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 modern day cultural contexts mold critics conclusions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Beginnings of New Historicism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1" y="1783879"/>
            <a:ext cx="8229600" cy="4330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175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40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Historicism began in the 1980s becoming increasingly popular in the 1990s.</a:t>
            </a:r>
          </a:p>
          <a:p>
            <a:pPr marL="342900" marR="0" lvl="0" indent="-317500" algn="l" rtl="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40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Stephen Greenblatt was it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en-US" sz="240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main supporte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r. He traveled all over the US giving passionate lectures about New Historocism. Many collehes wanted him</a:t>
            </a:r>
          </a:p>
          <a:p>
            <a:pPr marL="342900" marR="0" lvl="0" indent="-317500" algn="l" rtl="0">
              <a:spcBef>
                <a:spcPts val="56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They are less fact oriented than what historical critics were before</a:t>
            </a:r>
          </a:p>
          <a:p>
            <a:pPr marL="0" marR="0" lvl="0" indent="0" algn="l" rtl="0">
              <a:spcBef>
                <a:spcPts val="560"/>
              </a:spcBef>
              <a:buNone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  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 World Example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52512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6195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Greenblatt believed that Shakespeare's play the </a:t>
            </a:r>
            <a:r>
              <a:rPr lang="en-US" sz="2100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Taming of The Shrew</a:t>
            </a:r>
            <a:r>
              <a:rPr lang="en-US" sz="2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was not a love story, but merely a story about the creation of a type of femininity, a degrading type of femininity.  He reminds his students of two very relevant historical facts: That marriage in renaissance England were more like a “business transactions” and love was completely beside the point. Also, in Shakespeare's theater all the female roles were played by boys.”</a:t>
            </a:r>
          </a:p>
          <a:p>
            <a:pPr marL="457200" marR="0" lvl="0" indent="-361950" algn="l" rtl="0">
              <a:spcBef>
                <a:spcPts val="0"/>
              </a:spcBef>
              <a:buClr>
                <a:srgbClr val="000000"/>
              </a:buClr>
              <a:buFont typeface="Calibri"/>
              <a:buChar char="•"/>
            </a:pPr>
            <a:endParaRPr sz="2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2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Objections to New Historicism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62522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810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Ones who criticise New Historicism usually practice New Criticism.</a:t>
            </a:r>
          </a:p>
          <a:p>
            <a:pPr marL="457200" marR="0" lvl="0" indent="-3810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 believe literature should be read without considering any outside influences</a:t>
            </a:r>
          </a:p>
          <a:p>
            <a:pPr marL="457200" marR="0" lvl="0" indent="-3810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are objections from different types of people such as Preterists, Futurists, and Idealists</a:t>
            </a:r>
          </a:p>
          <a:p>
            <a:pPr marL="457200" marR="0" lvl="0" indent="-3810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Revelation and speculativeness are important topics to contemplate on when it comes to Historicism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1865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R="0" lvl="0" algn="l" rtl="0">
              <a:spcBef>
                <a:spcPts val="0"/>
              </a:spcBef>
              <a:buNone/>
            </a:pPr>
            <a:r>
              <a:rPr lang="en-US" sz="44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Bibliography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329600"/>
            <a:ext cx="8229600" cy="51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17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sng" strike="noStrike" cap="none" baseline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http://www.wisegeek.org/what-is-new-historicism.htm</a:t>
            </a:r>
          </a:p>
          <a:p>
            <a:pPr marL="342900" marR="0" lvl="0" indent="-3175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sng" strike="noStrike" cap="none" baseline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http://www.english.uga.edu/~eberle/2002033K/spring03/materials/new_crit_new_hist.htm</a:t>
            </a:r>
          </a:p>
          <a:p>
            <a:pPr marL="342900" marR="0" lvl="0" indent="-3175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sng" strike="noStrike" cap="none" baseline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https://owl.english.purdue.edu/owl/resource/722/09/</a:t>
            </a:r>
          </a:p>
          <a:p>
            <a:pPr marL="342900" marR="0" lvl="0" indent="-3175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sng" strike="noStrike" cap="none" baseline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http://www.cliffsnotes.com/cliffsnotes/literature/what-is-new-historicism</a:t>
            </a:r>
          </a:p>
          <a:p>
            <a:pPr marL="3429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4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http://bcs.bedfordstmartins.com/virtualit/poetry/critical_define/crit_newhist.html</a:t>
            </a:r>
          </a:p>
          <a:p>
            <a:pPr marL="3429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http://sssanctification.blogspot.com/2012/12/objections-to-historicism-or.html</a:t>
            </a:r>
          </a:p>
          <a:p>
            <a:pPr marL="3429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4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9"/>
              </a:rPr>
              <a:t>https://www.nyu.edu/classes/stephens/Greenblatt%20page.htm</a:t>
            </a:r>
          </a:p>
          <a:p>
            <a:pPr marL="342900" lvl="0" indent="-317500" rtl="0">
              <a:spcBef>
                <a:spcPts val="0"/>
              </a:spcBef>
              <a:buClr>
                <a:schemeClr val="dk1"/>
              </a:buClr>
              <a:buFont typeface="Calibri"/>
              <a:buChar char="•"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khaki">
  <a:themeElements>
    <a:clrScheme name="Custom 349">
      <a:dk1>
        <a:srgbClr val="262626"/>
      </a:dk1>
      <a:lt1>
        <a:srgbClr val="E6D6BD"/>
      </a:lt1>
      <a:dk2>
        <a:srgbClr val="535353"/>
      </a:dk2>
      <a:lt2>
        <a:srgbClr val="B4AD9E"/>
      </a:lt2>
      <a:accent1>
        <a:srgbClr val="ADB48E"/>
      </a:accent1>
      <a:accent2>
        <a:srgbClr val="867961"/>
      </a:accent2>
      <a:accent3>
        <a:srgbClr val="CBB680"/>
      </a:accent3>
      <a:accent4>
        <a:srgbClr val="78A3C0"/>
      </a:accent4>
      <a:accent5>
        <a:srgbClr val="C0AE91"/>
      </a:accent5>
      <a:accent6>
        <a:srgbClr val="668874"/>
      </a:accent6>
      <a:hlink>
        <a:srgbClr val="4B94B3"/>
      </a:hlink>
      <a:folHlink>
        <a:srgbClr val="41414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310</Words>
  <Application>Microsoft Office PowerPoint</Application>
  <PresentationFormat>On-screen Show (4:3)</PresentationFormat>
  <Paragraphs>28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khaki</vt:lpstr>
      <vt:lpstr>New Historicisim</vt:lpstr>
      <vt:lpstr>What is New Historicism?</vt:lpstr>
      <vt:lpstr>The Beginnings of New Historicism</vt:lpstr>
      <vt:lpstr>Real World Example</vt:lpstr>
      <vt:lpstr>Objections to New Historicism</vt:lpstr>
      <vt:lpstr>Bibliography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Historicisim</dc:title>
  <dc:creator>Gayle, John</dc:creator>
  <cp:lastModifiedBy>Gayle, John</cp:lastModifiedBy>
  <cp:revision>1</cp:revision>
  <dcterms:modified xsi:type="dcterms:W3CDTF">2015-03-06T15:01:35Z</dcterms:modified>
</cp:coreProperties>
</file>