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0"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2339715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hi</a:t>
            </a:r>
          </a:p>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rot="10800000" flipH="1">
            <a:off x="0" y="1541738"/>
            <a:ext cx="9143999" cy="915711"/>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0" y="0"/>
            <a:ext cx="9144000" cy="16001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8" name="Shape 18"/>
          <p:cNvSpPr txBox="1">
            <a:spLocks noGrp="1"/>
          </p:cNvSpPr>
          <p:nvPr>
            <p:ph type="subTitle" idx="1"/>
          </p:nvPr>
        </p:nvSpPr>
        <p:spPr>
          <a:xfrm rot="-186991">
            <a:off x="1102116" y="2348618"/>
            <a:ext cx="7576304" cy="393946"/>
          </a:xfrm>
          <a:prstGeom prst="rect">
            <a:avLst/>
          </a:prstGeom>
        </p:spPr>
        <p:txBody>
          <a:bodyPr lIns="91425" tIns="91425" rIns="91425" bIns="91425" anchor="ctr" anchorCtr="0"/>
          <a:lstStyle>
            <a:lvl1pPr rtl="0">
              <a:spcBef>
                <a:spcPts val="0"/>
              </a:spcBef>
              <a:buSzPct val="100000"/>
              <a:buNone/>
              <a:defRPr sz="2000"/>
            </a:lvl1pPr>
            <a:lvl2pPr rtl="0">
              <a:spcBef>
                <a:spcPts val="0"/>
              </a:spcBef>
              <a:buSzPct val="100000"/>
              <a:buNone/>
              <a:defRPr sz="2000"/>
            </a:lvl2pPr>
            <a:lvl3pPr rtl="0">
              <a:spcBef>
                <a:spcPts val="0"/>
              </a:spcBef>
              <a:buSzPct val="100000"/>
              <a:buNone/>
              <a:defRPr sz="2000"/>
            </a:lvl3pPr>
            <a:lvl4pPr rtl="0">
              <a:spcBef>
                <a:spcPts val="0"/>
              </a:spcBef>
              <a:buSzPct val="100000"/>
              <a:buNone/>
              <a:defRPr sz="2000"/>
            </a:lvl4pPr>
            <a:lvl5pPr rtl="0">
              <a:spcBef>
                <a:spcPts val="0"/>
              </a:spcBef>
              <a:buSzPct val="100000"/>
              <a:buNone/>
              <a:defRPr sz="2000"/>
            </a:lvl5pPr>
            <a:lvl6pPr rtl="0">
              <a:spcBef>
                <a:spcPts val="0"/>
              </a:spcBef>
              <a:buSzPct val="100000"/>
              <a:buNone/>
              <a:defRPr sz="2000"/>
            </a:lvl6pPr>
            <a:lvl7pPr rtl="0">
              <a:spcBef>
                <a:spcPts val="0"/>
              </a:spcBef>
              <a:buSzPct val="100000"/>
              <a:buNone/>
              <a:defRPr sz="2000"/>
            </a:lvl7pPr>
            <a:lvl8pPr rtl="0">
              <a:spcBef>
                <a:spcPts val="0"/>
              </a:spcBef>
              <a:buSzPct val="100000"/>
              <a:buNone/>
              <a:defRPr sz="2000"/>
            </a:lvl8pPr>
            <a:lvl9pPr rtl="0">
              <a:spcBef>
                <a:spcPts val="0"/>
              </a:spcBef>
              <a:buSzPct val="100000"/>
              <a:buNone/>
              <a:defRPr sz="2000"/>
            </a:lvl9pPr>
          </a:lstStyle>
          <a:p>
            <a:endParaRPr/>
          </a:p>
        </p:txBody>
      </p:sp>
      <p:sp>
        <p:nvSpPr>
          <p:cNvPr id="19" name="Shape 19"/>
          <p:cNvSpPr/>
          <p:nvPr/>
        </p:nvSpPr>
        <p:spPr>
          <a:xfrm rot="-180223">
            <a:off x="472457" y="184110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ctrTitle"/>
          </p:nvPr>
        </p:nvSpPr>
        <p:spPr>
          <a:xfrm rot="-183804">
            <a:off x="1035602" y="1005108"/>
            <a:ext cx="7763693" cy="1067996"/>
          </a:xfrm>
          <a:prstGeom prst="rect">
            <a:avLst/>
          </a:prstGeom>
        </p:spPr>
        <p:txBody>
          <a:bodyPr lIns="91425" tIns="91425" rIns="91425" bIns="91425" anchor="b" anchorCtr="0"/>
          <a:lstStyle>
            <a:lvl1pPr rtl="0">
              <a:spcBef>
                <a:spcPts val="0"/>
              </a:spcBef>
              <a:buSzPct val="100000"/>
              <a:defRPr sz="4800" b="1"/>
            </a:lvl1pPr>
            <a:lvl2pPr rtl="0">
              <a:spcBef>
                <a:spcPts val="0"/>
              </a:spcBef>
              <a:buSzPct val="100000"/>
              <a:defRPr sz="4800" b="1"/>
            </a:lvl2pPr>
            <a:lvl3pPr rtl="0">
              <a:spcBef>
                <a:spcPts val="0"/>
              </a:spcBef>
              <a:buSzPct val="100000"/>
              <a:defRPr sz="4800" b="1"/>
            </a:lvl3pPr>
            <a:lvl4pPr rtl="0">
              <a:spcBef>
                <a:spcPts val="0"/>
              </a:spcBef>
              <a:buSzPct val="100000"/>
              <a:defRPr sz="4800" b="1"/>
            </a:lvl4pPr>
            <a:lvl5pPr rtl="0">
              <a:spcBef>
                <a:spcPts val="0"/>
              </a:spcBef>
              <a:buSzPct val="100000"/>
              <a:defRPr sz="4800" b="1"/>
            </a:lvl5pPr>
            <a:lvl6pPr rtl="0">
              <a:spcBef>
                <a:spcPts val="0"/>
              </a:spcBef>
              <a:buSzPct val="100000"/>
              <a:defRPr sz="4800" b="1"/>
            </a:lvl6pPr>
            <a:lvl7pPr rtl="0">
              <a:spcBef>
                <a:spcPts val="0"/>
              </a:spcBef>
              <a:buSzPct val="100000"/>
              <a:defRPr sz="4800" b="1"/>
            </a:lvl7pPr>
            <a:lvl8pPr rtl="0">
              <a:spcBef>
                <a:spcPts val="0"/>
              </a:spcBef>
              <a:buSzPct val="100000"/>
              <a:defRPr sz="4800" b="1"/>
            </a:lvl8pPr>
            <a:lvl9pPr rtl="0">
              <a:spcBef>
                <a:spcPts val="0"/>
              </a:spcBef>
              <a:buSzPct val="100000"/>
              <a:defRPr sz="4800" b="1"/>
            </a:lvl9pPr>
          </a:lstStyle>
          <a:p>
            <a:endParaRPr/>
          </a:p>
        </p:txBody>
      </p:sp>
      <p:sp>
        <p:nvSpPr>
          <p:cNvPr id="21" name="Shape 21"/>
          <p:cNvSpPr/>
          <p:nvPr/>
        </p:nvSpPr>
        <p:spPr>
          <a:xfrm flipH="1">
            <a:off x="0" y="2633472"/>
            <a:ext cx="9143999" cy="2511742"/>
          </a:xfrm>
          <a:custGeom>
            <a:avLst/>
            <a:gdLst/>
            <a:ahLst/>
            <a:cxnLst/>
            <a:rect l="0" t="0" r="0" b="0"/>
            <a:pathLst>
              <a:path w="9144000" h="3429000" extrusionOk="0">
                <a:moveTo>
                  <a:pt x="0" y="0"/>
                </a:moveTo>
                <a:lnTo>
                  <a:pt x="0" y="762000"/>
                </a:lnTo>
                <a:lnTo>
                  <a:pt x="0" y="3429000"/>
                </a:lnTo>
                <a:lnTo>
                  <a:pt x="9144000" y="3429000"/>
                </a:lnTo>
                <a:lnTo>
                  <a:pt x="9144000" y="76200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rot="-213060">
            <a:off x="920480" y="2871570"/>
            <a:ext cx="6010940" cy="2166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85925">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29" name="Shape 29"/>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30" name="Shape 30"/>
          <p:cNvSpPr txBox="1">
            <a:spLocks noGrp="1"/>
          </p:cNvSpPr>
          <p:nvPr>
            <p:ph type="title"/>
          </p:nvPr>
        </p:nvSpPr>
        <p:spPr>
          <a:xfrm rot="-228134">
            <a:off x="1184357" y="-16296"/>
            <a:ext cx="8215583" cy="85972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p:nvPr/>
        </p:nvSpPr>
        <p:spPr>
          <a:xfrm rot="-180223">
            <a:off x="701058" y="52665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rot="-85925">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body" idx="1"/>
          </p:nvPr>
        </p:nvSpPr>
        <p:spPr>
          <a:xfrm>
            <a:off x="457200" y="1200150"/>
            <a:ext cx="8229600" cy="33945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5"/>
        <p:cNvGrpSpPr/>
        <p:nvPr/>
      </p:nvGrpSpPr>
      <p:grpSpPr>
        <a:xfrm>
          <a:off x="0" y="0"/>
          <a:ext cx="0" cy="0"/>
          <a:chOff x="0" y="0"/>
          <a:chExt cx="0" cy="0"/>
        </a:xfrm>
      </p:grpSpPr>
      <p:sp>
        <p:nvSpPr>
          <p:cNvPr id="36" name="Shape 36"/>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rot="-85925">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40" name="Shape 40"/>
          <p:cNvSpPr/>
          <p:nvPr/>
        </p:nvSpPr>
        <p:spPr>
          <a:xfrm rot="-180223">
            <a:off x="701058" y="52665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a:spcBef>
                <a:spcPts val="0"/>
              </a:spcBef>
              <a:buNone/>
            </a:pPr>
            <a:endParaRPr/>
          </a:p>
        </p:txBody>
      </p:sp>
      <p:sp>
        <p:nvSpPr>
          <p:cNvPr id="41" name="Shape 41"/>
          <p:cNvSpPr txBox="1">
            <a:spLocks noGrp="1"/>
          </p:cNvSpPr>
          <p:nvPr>
            <p:ph type="title"/>
          </p:nvPr>
        </p:nvSpPr>
        <p:spPr>
          <a:xfrm rot="-228134">
            <a:off x="1184357" y="-16296"/>
            <a:ext cx="8215583" cy="85972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p:nvPr/>
        </p:nvSpPr>
        <p:spPr>
          <a:xfrm rot="-85925">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43" name="Shape 43"/>
          <p:cNvSpPr txBox="1">
            <a:spLocks noGrp="1"/>
          </p:cNvSpPr>
          <p:nvPr>
            <p:ph type="body" idx="1"/>
          </p:nvPr>
        </p:nvSpPr>
        <p:spPr>
          <a:xfrm>
            <a:off x="457200" y="1200150"/>
            <a:ext cx="4038599" cy="33945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4648200" y="1200150"/>
            <a:ext cx="4038599" cy="33945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46" name="Shape 4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49" name="Shape 49"/>
          <p:cNvSpPr/>
          <p:nvPr/>
        </p:nvSpPr>
        <p:spPr>
          <a:xfrm rot="-85925">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50" name="Shape 50"/>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51" name="Shape 51"/>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52" name="Shape 52"/>
          <p:cNvSpPr/>
          <p:nvPr/>
        </p:nvSpPr>
        <p:spPr>
          <a:xfrm rot="-180223">
            <a:off x="701058" y="52665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a:spcBef>
                <a:spcPts val="0"/>
              </a:spcBef>
              <a:buNone/>
            </a:pPr>
            <a:endParaRPr/>
          </a:p>
        </p:txBody>
      </p:sp>
      <p:sp>
        <p:nvSpPr>
          <p:cNvPr id="53" name="Shape 53"/>
          <p:cNvSpPr txBox="1">
            <a:spLocks noGrp="1"/>
          </p:cNvSpPr>
          <p:nvPr>
            <p:ph type="title"/>
          </p:nvPr>
        </p:nvSpPr>
        <p:spPr>
          <a:xfrm rot="-228134">
            <a:off x="1184357" y="-16296"/>
            <a:ext cx="8215583" cy="85972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p:nvPr/>
        </p:nvSpPr>
        <p:spPr>
          <a:xfrm rot="-85925">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55" name="Shape 55"/>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56" name="Shape 5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7"/>
        <p:cNvGrpSpPr/>
        <p:nvPr/>
      </p:nvGrpSpPr>
      <p:grpSpPr>
        <a:xfrm>
          <a:off x="0" y="0"/>
          <a:ext cx="0" cy="0"/>
          <a:chOff x="0" y="0"/>
          <a:chExt cx="0" cy="0"/>
        </a:xfrm>
      </p:grpSpPr>
      <p:sp>
        <p:nvSpPr>
          <p:cNvPr id="58" name="Shape 58"/>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59" name="Shape 59"/>
          <p:cNvSpPr/>
          <p:nvPr/>
        </p:nvSpPr>
        <p:spPr>
          <a:xfrm rot="-85925">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60" name="Shape 60"/>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61" name="Shape 61"/>
          <p:cNvSpPr txBox="1">
            <a:spLocks noGrp="1"/>
          </p:cNvSpPr>
          <p:nvPr>
            <p:ph type="body" idx="1"/>
          </p:nvPr>
        </p:nvSpPr>
        <p:spPr>
          <a:xfrm rot="-90017">
            <a:off x="999515" y="4338182"/>
            <a:ext cx="5568708" cy="355283"/>
          </a:xfrm>
          <a:prstGeom prst="rect">
            <a:avLst/>
          </a:prstGeom>
        </p:spPr>
        <p:txBody>
          <a:bodyPr lIns="91425" tIns="91425" rIns="91425" bIns="91425" anchor="b" anchorCtr="0"/>
          <a:lstStyle>
            <a:lvl1pPr rtl="0">
              <a:spcBef>
                <a:spcPts val="0"/>
              </a:spcBef>
              <a:buSzPct val="100000"/>
              <a:buNone/>
              <a:defRPr sz="1800"/>
            </a:lvl1pPr>
          </a:lstStyle>
          <a:p>
            <a:endParaRPr/>
          </a:p>
        </p:txBody>
      </p:sp>
      <p:sp>
        <p:nvSpPr>
          <p:cNvPr id="62" name="Shape 62"/>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63" name="Shape 63"/>
          <p:cNvSpPr/>
          <p:nvPr/>
        </p:nvSpPr>
        <p:spPr>
          <a:xfrm rot="-85925">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64" name="Shape 64"/>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65" name="Shape 6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68" name="Shape 68"/>
          <p:cNvSpPr/>
          <p:nvPr/>
        </p:nvSpPr>
        <p:spPr>
          <a:xfrm rot="-85925">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69" name="Shape 69"/>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70" name="Shape 70"/>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71" name="Shape 71"/>
          <p:cNvSpPr/>
          <p:nvPr/>
        </p:nvSpPr>
        <p:spPr>
          <a:xfrm rot="-85925">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72" name="Shape 72"/>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60F0F"/>
            </a:gs>
            <a:gs pos="100000">
              <a:srgbClr val="C82009"/>
            </a:gs>
          </a:gsLst>
          <a:lin ang="5400012" scaled="0"/>
        </a:gradFill>
        <a:effectLst/>
      </p:bgPr>
    </p:bg>
    <p:spTree>
      <p:nvGrpSpPr>
        <p:cNvPr id="1" name="Shape 4"/>
        <p:cNvGrpSpPr/>
        <p:nvPr/>
      </p:nvGrpSpPr>
      <p:grpSpPr>
        <a:xfrm>
          <a:off x="0" y="0"/>
          <a:ext cx="0" cy="0"/>
          <a:chOff x="0" y="0"/>
          <a:chExt cx="0" cy="0"/>
        </a:xfrm>
      </p:grpSpPr>
      <p:cxnSp>
        <p:nvCxnSpPr>
          <p:cNvPr id="5" name="Shape 5"/>
          <p:cNvCxnSpPr/>
          <p:nvPr/>
        </p:nvCxnSpPr>
        <p:spPr>
          <a:xfrm>
            <a:off x="76200" y="57150"/>
            <a:ext cx="0" cy="5029199"/>
          </a:xfrm>
          <a:prstGeom prst="straightConnector1">
            <a:avLst/>
          </a:prstGeom>
          <a:noFill/>
          <a:ln w="107950" cap="flat">
            <a:solidFill>
              <a:srgbClr val="D23927"/>
            </a:solidFill>
            <a:prstDash val="solid"/>
            <a:round/>
            <a:headEnd type="none" w="med" len="med"/>
            <a:tailEnd type="none" w="med" len="med"/>
          </a:ln>
        </p:spPr>
      </p:cxnSp>
      <p:cxnSp>
        <p:nvCxnSpPr>
          <p:cNvPr id="6" name="Shape 6"/>
          <p:cNvCxnSpPr/>
          <p:nvPr/>
        </p:nvCxnSpPr>
        <p:spPr>
          <a:xfrm>
            <a:off x="9067800" y="57150"/>
            <a:ext cx="0" cy="5029199"/>
          </a:xfrm>
          <a:prstGeom prst="straightConnector1">
            <a:avLst/>
          </a:prstGeom>
          <a:noFill/>
          <a:ln w="114300" cap="flat">
            <a:solidFill>
              <a:srgbClr val="D23927"/>
            </a:solidFill>
            <a:prstDash val="solid"/>
            <a:round/>
            <a:headEnd type="none" w="med" len="med"/>
            <a:tailEnd type="none" w="med" len="med"/>
          </a:ln>
        </p:spPr>
      </p:cxnSp>
      <p:cxnSp>
        <p:nvCxnSpPr>
          <p:cNvPr id="7" name="Shape 7"/>
          <p:cNvCxnSpPr/>
          <p:nvPr/>
        </p:nvCxnSpPr>
        <p:spPr>
          <a:xfrm>
            <a:off x="533399" y="57150"/>
            <a:ext cx="0" cy="5029199"/>
          </a:xfrm>
          <a:prstGeom prst="straightConnector1">
            <a:avLst/>
          </a:prstGeom>
          <a:noFill/>
          <a:ln w="69850" cap="flat">
            <a:solidFill>
              <a:srgbClr val="D23927"/>
            </a:solidFill>
            <a:prstDash val="solid"/>
            <a:round/>
            <a:headEnd type="none" w="med" len="med"/>
            <a:tailEnd type="none" w="med" len="med"/>
          </a:ln>
        </p:spPr>
      </p:cxnSp>
      <p:cxnSp>
        <p:nvCxnSpPr>
          <p:cNvPr id="8" name="Shape 8"/>
          <p:cNvCxnSpPr/>
          <p:nvPr/>
        </p:nvCxnSpPr>
        <p:spPr>
          <a:xfrm flipH="1">
            <a:off x="914400" y="57150"/>
            <a:ext cx="152399" cy="4743600"/>
          </a:xfrm>
          <a:prstGeom prst="straightConnector1">
            <a:avLst/>
          </a:prstGeom>
          <a:noFill/>
          <a:ln w="152400" cap="flat">
            <a:solidFill>
              <a:srgbClr val="D23927"/>
            </a:solidFill>
            <a:prstDash val="solid"/>
            <a:round/>
            <a:headEnd type="none" w="med" len="med"/>
            <a:tailEnd type="none" w="med" len="med"/>
          </a:ln>
        </p:spPr>
      </p:cxnSp>
      <p:sp>
        <p:nvSpPr>
          <p:cNvPr id="9" name="Shape 9"/>
          <p:cNvSpPr/>
          <p:nvPr/>
        </p:nvSpPr>
        <p:spPr>
          <a:xfrm>
            <a:off x="110055" y="57150"/>
            <a:ext cx="1698625" cy="4972047"/>
          </a:xfrm>
          <a:custGeom>
            <a:avLst/>
            <a:gdLst/>
            <a:ahLst/>
            <a:cxnLst/>
            <a:rect l="0" t="0" r="0" b="0"/>
            <a:pathLst>
              <a:path w="1070" h="4154" extrusionOk="0">
                <a:moveTo>
                  <a:pt x="4" y="0"/>
                </a:moveTo>
                <a:lnTo>
                  <a:pt x="4" y="0"/>
                </a:lnTo>
                <a:lnTo>
                  <a:pt x="2" y="74"/>
                </a:lnTo>
                <a:lnTo>
                  <a:pt x="0" y="162"/>
                </a:lnTo>
                <a:lnTo>
                  <a:pt x="0" y="280"/>
                </a:lnTo>
                <a:lnTo>
                  <a:pt x="4" y="426"/>
                </a:lnTo>
                <a:lnTo>
                  <a:pt x="10" y="594"/>
                </a:lnTo>
                <a:lnTo>
                  <a:pt x="16" y="686"/>
                </a:lnTo>
                <a:lnTo>
                  <a:pt x="22" y="782"/>
                </a:lnTo>
                <a:lnTo>
                  <a:pt x="30" y="884"/>
                </a:lnTo>
                <a:lnTo>
                  <a:pt x="42" y="990"/>
                </a:lnTo>
                <a:lnTo>
                  <a:pt x="54" y="1098"/>
                </a:lnTo>
                <a:lnTo>
                  <a:pt x="68" y="1210"/>
                </a:lnTo>
                <a:lnTo>
                  <a:pt x="86" y="1324"/>
                </a:lnTo>
                <a:lnTo>
                  <a:pt x="104" y="1442"/>
                </a:lnTo>
                <a:lnTo>
                  <a:pt x="126" y="1562"/>
                </a:lnTo>
                <a:lnTo>
                  <a:pt x="152" y="1682"/>
                </a:lnTo>
                <a:lnTo>
                  <a:pt x="178" y="1804"/>
                </a:lnTo>
                <a:lnTo>
                  <a:pt x="210" y="1928"/>
                </a:lnTo>
                <a:lnTo>
                  <a:pt x="244" y="2050"/>
                </a:lnTo>
                <a:lnTo>
                  <a:pt x="280" y="2174"/>
                </a:lnTo>
                <a:lnTo>
                  <a:pt x="322" y="2298"/>
                </a:lnTo>
                <a:lnTo>
                  <a:pt x="366" y="2420"/>
                </a:lnTo>
                <a:lnTo>
                  <a:pt x="416" y="2542"/>
                </a:lnTo>
                <a:lnTo>
                  <a:pt x="468" y="2662"/>
                </a:lnTo>
                <a:lnTo>
                  <a:pt x="496" y="2722"/>
                </a:lnTo>
                <a:lnTo>
                  <a:pt x="524" y="2780"/>
                </a:lnTo>
                <a:lnTo>
                  <a:pt x="554" y="2838"/>
                </a:lnTo>
                <a:lnTo>
                  <a:pt x="586" y="2896"/>
                </a:lnTo>
                <a:lnTo>
                  <a:pt x="586" y="2896"/>
                </a:lnTo>
                <a:lnTo>
                  <a:pt x="652" y="3018"/>
                </a:lnTo>
                <a:lnTo>
                  <a:pt x="714" y="3132"/>
                </a:lnTo>
                <a:lnTo>
                  <a:pt x="768" y="3238"/>
                </a:lnTo>
                <a:lnTo>
                  <a:pt x="816" y="3336"/>
                </a:lnTo>
                <a:lnTo>
                  <a:pt x="860" y="3426"/>
                </a:lnTo>
                <a:lnTo>
                  <a:pt x="900" y="3510"/>
                </a:lnTo>
                <a:lnTo>
                  <a:pt x="934" y="3588"/>
                </a:lnTo>
                <a:lnTo>
                  <a:pt x="964" y="3658"/>
                </a:lnTo>
                <a:lnTo>
                  <a:pt x="988" y="3724"/>
                </a:lnTo>
                <a:lnTo>
                  <a:pt x="1010" y="3782"/>
                </a:lnTo>
                <a:lnTo>
                  <a:pt x="1028" y="3836"/>
                </a:lnTo>
                <a:lnTo>
                  <a:pt x="1042" y="3884"/>
                </a:lnTo>
                <a:lnTo>
                  <a:pt x="1052" y="3926"/>
                </a:lnTo>
                <a:lnTo>
                  <a:pt x="1060" y="3964"/>
                </a:lnTo>
                <a:lnTo>
                  <a:pt x="1066" y="3998"/>
                </a:lnTo>
                <a:lnTo>
                  <a:pt x="1068" y="4028"/>
                </a:lnTo>
                <a:lnTo>
                  <a:pt x="1070" y="4054"/>
                </a:lnTo>
                <a:lnTo>
                  <a:pt x="1068" y="4074"/>
                </a:lnTo>
                <a:lnTo>
                  <a:pt x="1066" y="4094"/>
                </a:lnTo>
                <a:lnTo>
                  <a:pt x="1060" y="4108"/>
                </a:lnTo>
                <a:lnTo>
                  <a:pt x="1056" y="4122"/>
                </a:lnTo>
                <a:lnTo>
                  <a:pt x="1050" y="4132"/>
                </a:lnTo>
                <a:lnTo>
                  <a:pt x="1042" y="4138"/>
                </a:lnTo>
                <a:lnTo>
                  <a:pt x="1034" y="4144"/>
                </a:lnTo>
                <a:lnTo>
                  <a:pt x="1028" y="4148"/>
                </a:lnTo>
                <a:lnTo>
                  <a:pt x="1020" y="4152"/>
                </a:lnTo>
                <a:lnTo>
                  <a:pt x="1006" y="4154"/>
                </a:lnTo>
                <a:lnTo>
                  <a:pt x="998" y="4152"/>
                </a:lnTo>
                <a:lnTo>
                  <a:pt x="994" y="4152"/>
                </a:lnTo>
              </a:path>
            </a:pathLst>
          </a:custGeom>
          <a:noFill/>
          <a:ln w="25400" cap="flat">
            <a:solidFill>
              <a:srgbClr val="D23927"/>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0" name="Shape 10"/>
          <p:cNvSpPr/>
          <p:nvPr/>
        </p:nvSpPr>
        <p:spPr>
          <a:xfrm>
            <a:off x="7839160" y="4114800"/>
            <a:ext cx="1181100" cy="597693"/>
          </a:xfrm>
          <a:custGeom>
            <a:avLst/>
            <a:gdLst/>
            <a:ahLst/>
            <a:cxnLst/>
            <a:rect l="0" t="0" r="0" b="0"/>
            <a:pathLst>
              <a:path w="744" h="502" extrusionOk="0">
                <a:moveTo>
                  <a:pt x="0" y="502"/>
                </a:moveTo>
                <a:lnTo>
                  <a:pt x="0" y="502"/>
                </a:lnTo>
                <a:lnTo>
                  <a:pt x="4" y="482"/>
                </a:lnTo>
                <a:lnTo>
                  <a:pt x="10" y="460"/>
                </a:lnTo>
                <a:lnTo>
                  <a:pt x="20" y="430"/>
                </a:lnTo>
                <a:lnTo>
                  <a:pt x="36" y="396"/>
                </a:lnTo>
                <a:lnTo>
                  <a:pt x="56" y="358"/>
                </a:lnTo>
                <a:lnTo>
                  <a:pt x="84" y="316"/>
                </a:lnTo>
                <a:lnTo>
                  <a:pt x="100" y="294"/>
                </a:lnTo>
                <a:lnTo>
                  <a:pt x="118" y="272"/>
                </a:lnTo>
                <a:lnTo>
                  <a:pt x="138" y="248"/>
                </a:lnTo>
                <a:lnTo>
                  <a:pt x="160" y="226"/>
                </a:lnTo>
                <a:lnTo>
                  <a:pt x="184" y="204"/>
                </a:lnTo>
                <a:lnTo>
                  <a:pt x="212" y="182"/>
                </a:lnTo>
                <a:lnTo>
                  <a:pt x="240" y="162"/>
                </a:lnTo>
                <a:lnTo>
                  <a:pt x="272" y="140"/>
                </a:lnTo>
                <a:lnTo>
                  <a:pt x="306" y="120"/>
                </a:lnTo>
                <a:lnTo>
                  <a:pt x="342" y="102"/>
                </a:lnTo>
                <a:lnTo>
                  <a:pt x="382" y="84"/>
                </a:lnTo>
                <a:lnTo>
                  <a:pt x="424" y="66"/>
                </a:lnTo>
                <a:lnTo>
                  <a:pt x="470" y="52"/>
                </a:lnTo>
                <a:lnTo>
                  <a:pt x="518" y="38"/>
                </a:lnTo>
                <a:lnTo>
                  <a:pt x="570" y="26"/>
                </a:lnTo>
                <a:lnTo>
                  <a:pt x="624" y="16"/>
                </a:lnTo>
                <a:lnTo>
                  <a:pt x="682" y="6"/>
                </a:lnTo>
                <a:lnTo>
                  <a:pt x="744" y="0"/>
                </a:lnTo>
              </a:path>
            </a:pathLst>
          </a:custGeom>
          <a:noFill/>
          <a:ln w="25400" cap="flat">
            <a:solidFill>
              <a:srgbClr val="CB2813"/>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1" name="Shape 11"/>
          <p:cNvSpPr/>
          <p:nvPr/>
        </p:nvSpPr>
        <p:spPr>
          <a:xfrm>
            <a:off x="8273122" y="2652712"/>
            <a:ext cx="777875" cy="1955006"/>
          </a:xfrm>
          <a:custGeom>
            <a:avLst/>
            <a:gdLst/>
            <a:ahLst/>
            <a:cxnLst/>
            <a:rect l="0" t="0" r="0" b="0"/>
            <a:pathLst>
              <a:path w="490" h="1642" extrusionOk="0">
                <a:moveTo>
                  <a:pt x="0" y="1642"/>
                </a:moveTo>
                <a:lnTo>
                  <a:pt x="0" y="1642"/>
                </a:lnTo>
                <a:lnTo>
                  <a:pt x="24" y="1624"/>
                </a:lnTo>
                <a:lnTo>
                  <a:pt x="50" y="1600"/>
                </a:lnTo>
                <a:lnTo>
                  <a:pt x="86" y="1564"/>
                </a:lnTo>
                <a:lnTo>
                  <a:pt x="126" y="1518"/>
                </a:lnTo>
                <a:lnTo>
                  <a:pt x="148" y="1490"/>
                </a:lnTo>
                <a:lnTo>
                  <a:pt x="172" y="1458"/>
                </a:lnTo>
                <a:lnTo>
                  <a:pt x="196" y="1424"/>
                </a:lnTo>
                <a:lnTo>
                  <a:pt x="220" y="1384"/>
                </a:lnTo>
                <a:lnTo>
                  <a:pt x="244" y="1344"/>
                </a:lnTo>
                <a:lnTo>
                  <a:pt x="268" y="1298"/>
                </a:lnTo>
                <a:lnTo>
                  <a:pt x="292" y="1248"/>
                </a:lnTo>
                <a:lnTo>
                  <a:pt x="316" y="1196"/>
                </a:lnTo>
                <a:lnTo>
                  <a:pt x="340" y="1138"/>
                </a:lnTo>
                <a:lnTo>
                  <a:pt x="362" y="1078"/>
                </a:lnTo>
                <a:lnTo>
                  <a:pt x="384" y="1014"/>
                </a:lnTo>
                <a:lnTo>
                  <a:pt x="404" y="944"/>
                </a:lnTo>
                <a:lnTo>
                  <a:pt x="422" y="870"/>
                </a:lnTo>
                <a:lnTo>
                  <a:pt x="438" y="792"/>
                </a:lnTo>
                <a:lnTo>
                  <a:pt x="454" y="710"/>
                </a:lnTo>
                <a:lnTo>
                  <a:pt x="466" y="624"/>
                </a:lnTo>
                <a:lnTo>
                  <a:pt x="476" y="532"/>
                </a:lnTo>
                <a:lnTo>
                  <a:pt x="484" y="436"/>
                </a:lnTo>
                <a:lnTo>
                  <a:pt x="488" y="334"/>
                </a:lnTo>
                <a:lnTo>
                  <a:pt x="490" y="228"/>
                </a:lnTo>
                <a:lnTo>
                  <a:pt x="488" y="118"/>
                </a:lnTo>
                <a:lnTo>
                  <a:pt x="484" y="0"/>
                </a:lnTo>
              </a:path>
            </a:pathLst>
          </a:custGeom>
          <a:noFill/>
          <a:ln w="25400" cap="flat">
            <a:solidFill>
              <a:srgbClr val="D0331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2" name="Shape 12"/>
          <p:cNvSpPr txBox="1">
            <a:spLocks noGrp="1"/>
          </p:cNvSpPr>
          <p:nvPr>
            <p:ph type="title"/>
          </p:nvPr>
        </p:nvSpPr>
        <p:spPr>
          <a:xfrm rot="-180107">
            <a:off x="1177259" y="-15156"/>
            <a:ext cx="8220779" cy="859014"/>
          </a:xfrm>
          <a:prstGeom prst="rect">
            <a:avLst/>
          </a:prstGeom>
          <a:noFill/>
          <a:ln>
            <a:noFill/>
          </a:ln>
        </p:spPr>
        <p:txBody>
          <a:bodyPr lIns="91425" tIns="91425" rIns="91425" bIns="91425" anchor="ctr" anchorCtr="0"/>
          <a:lstStyle>
            <a:lvl1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1pPr>
            <a:lvl2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2pPr>
            <a:lvl3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3pPr>
            <a:lvl4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4pPr>
            <a:lvl5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5pPr>
            <a:lvl6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6pPr>
            <a:lvl7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7pPr>
            <a:lvl8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8pPr>
            <a:lvl9pPr rt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9pPr>
          </a:lstStyle>
          <a:p>
            <a:endParaRPr/>
          </a:p>
        </p:txBody>
      </p:sp>
      <p:sp>
        <p:nvSpPr>
          <p:cNvPr id="13" name="Shape 13"/>
          <p:cNvSpPr txBox="1">
            <a:spLocks noGrp="1"/>
          </p:cNvSpPr>
          <p:nvPr>
            <p:ph type="body" idx="1"/>
          </p:nvPr>
        </p:nvSpPr>
        <p:spPr>
          <a:xfrm>
            <a:off x="457200" y="1371600"/>
            <a:ext cx="8229600" cy="3165899"/>
          </a:xfrm>
          <a:prstGeom prst="rect">
            <a:avLst/>
          </a:prstGeom>
          <a:noFill/>
          <a:ln>
            <a:noFill/>
          </a:ln>
        </p:spPr>
        <p:txBody>
          <a:bodyPr lIns="91425" tIns="91425" rIns="91425" bIns="91425" anchor="t" anchorCtr="0"/>
          <a:lstStyle>
            <a:lvl1pPr rtl="0">
              <a:spcBef>
                <a:spcPts val="600"/>
              </a:spcBef>
              <a:buClr>
                <a:schemeClr val="lt2"/>
              </a:buClr>
              <a:buSzPct val="100000"/>
              <a:buFont typeface="Trebuchet MS"/>
              <a:defRPr sz="3000">
                <a:solidFill>
                  <a:schemeClr val="lt2"/>
                </a:solidFill>
                <a:latin typeface="Trebuchet MS"/>
                <a:ea typeface="Trebuchet MS"/>
                <a:cs typeface="Trebuchet MS"/>
                <a:sym typeface="Trebuchet MS"/>
              </a:defRPr>
            </a:lvl1pPr>
            <a:lvl2pPr rtl="0">
              <a:spcBef>
                <a:spcPts val="480"/>
              </a:spcBef>
              <a:buClr>
                <a:schemeClr val="lt2"/>
              </a:buClr>
              <a:buSzPct val="100000"/>
              <a:buFont typeface="Trebuchet MS"/>
              <a:defRPr sz="2400">
                <a:solidFill>
                  <a:schemeClr val="lt2"/>
                </a:solidFill>
                <a:latin typeface="Trebuchet MS"/>
                <a:ea typeface="Trebuchet MS"/>
                <a:cs typeface="Trebuchet MS"/>
                <a:sym typeface="Trebuchet MS"/>
              </a:defRPr>
            </a:lvl2pPr>
            <a:lvl3pPr rtl="0">
              <a:spcBef>
                <a:spcPts val="480"/>
              </a:spcBef>
              <a:buClr>
                <a:schemeClr val="lt2"/>
              </a:buClr>
              <a:buSzPct val="100000"/>
              <a:buFont typeface="Trebuchet MS"/>
              <a:defRPr sz="2400">
                <a:solidFill>
                  <a:schemeClr val="lt2"/>
                </a:solidFill>
                <a:latin typeface="Trebuchet MS"/>
                <a:ea typeface="Trebuchet MS"/>
                <a:cs typeface="Trebuchet MS"/>
                <a:sym typeface="Trebuchet MS"/>
              </a:defRPr>
            </a:lvl3pPr>
            <a:lvl4pPr rtl="0">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4pPr>
            <a:lvl5pPr rtl="0">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5pPr>
            <a:lvl6pPr rtl="0">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6pPr>
            <a:lvl7pPr rtl="0">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7pPr>
            <a:lvl8pPr rtl="0">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8pPr>
            <a:lvl9pPr rtl="0">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9pPr>
          </a:lstStyle>
          <a:p>
            <a:endParaRPr/>
          </a:p>
        </p:txBody>
      </p:sp>
      <p:sp>
        <p:nvSpPr>
          <p:cNvPr id="14" name="Shape 14"/>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rtl="0">
              <a:spcBef>
                <a:spcPts val="0"/>
              </a:spcBef>
              <a:buNone/>
              <a:defRPr sz="1300">
                <a:solidFill>
                  <a:schemeClr val="lt2"/>
                </a:solidFill>
                <a:latin typeface="Trebuchet MS"/>
                <a:ea typeface="Trebuchet MS"/>
                <a:cs typeface="Trebuchet MS"/>
                <a:sym typeface="Trebuchet MS"/>
              </a:defRPr>
            </a:lvl1pPr>
          </a:lstStyle>
          <a:p>
            <a:pPr lvl="0">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media.moddb.com/cache/images/downloads/1/35/34686/thumb_620x2000/v7cjyb.gif" TargetMode="External"/><Relationship Id="rId3" Type="http://schemas.openxmlformats.org/officeDocument/2006/relationships/hyperlink" Target="https://owl.english.purdue.edu/owl/resource/722/10/" TargetMode="External"/><Relationship Id="rId7" Type="http://schemas.openxmlformats.org/officeDocument/2006/relationships/hyperlink" Target="http://2.media.dorkly.cvcdn.com/13/89/336a28215c215237ff39636e06e035cb.g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humanities.wisc.edu/assets/misc/What_is_Postcolonial_Literature_.pdf" TargetMode="External"/><Relationship Id="rId5" Type="http://schemas.openxmlformats.org/officeDocument/2006/relationships/hyperlink" Target="http://bcs.bedfordstmartins.com/virtualit/poetry/critical_define/crit_post.html" TargetMode="External"/><Relationship Id="rId4" Type="http://schemas.openxmlformats.org/officeDocument/2006/relationships/hyperlink" Target="http://education-portal.com/academy/lesson/post-colonialism-in-literature-definition-theory-examples.html" TargetMode="External"/><Relationship Id="rId9" Type="http://schemas.openxmlformats.org/officeDocument/2006/relationships/hyperlink" Target="http://www.postcolonialweb.org/misc/author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rot="-183804">
            <a:off x="1035602" y="1005108"/>
            <a:ext cx="7763693" cy="1067996"/>
          </a:xfrm>
          <a:prstGeom prst="rect">
            <a:avLst/>
          </a:prstGeom>
        </p:spPr>
        <p:txBody>
          <a:bodyPr lIns="91425" tIns="91425" rIns="91425" bIns="91425" anchor="b" anchorCtr="0">
            <a:noAutofit/>
          </a:bodyPr>
          <a:lstStyle/>
          <a:p>
            <a:pPr>
              <a:spcBef>
                <a:spcPts val="0"/>
              </a:spcBef>
              <a:buNone/>
            </a:pPr>
            <a:r>
              <a:rPr lang="en"/>
              <a:t>Postcolonialism</a:t>
            </a:r>
          </a:p>
        </p:txBody>
      </p:sp>
      <p:sp>
        <p:nvSpPr>
          <p:cNvPr id="76" name="Shape 76"/>
          <p:cNvSpPr txBox="1">
            <a:spLocks noGrp="1"/>
          </p:cNvSpPr>
          <p:nvPr>
            <p:ph type="subTitle" idx="1"/>
          </p:nvPr>
        </p:nvSpPr>
        <p:spPr>
          <a:xfrm rot="-186991">
            <a:off x="1102116" y="2348618"/>
            <a:ext cx="7576304" cy="393946"/>
          </a:xfrm>
          <a:prstGeom prst="rect">
            <a:avLst/>
          </a:prstGeom>
        </p:spPr>
        <p:txBody>
          <a:bodyPr lIns="91425" tIns="91425" rIns="91425" bIns="91425" anchor="ctr" anchorCtr="0">
            <a:noAutofit/>
          </a:bodyPr>
          <a:lstStyle/>
          <a:p>
            <a:pPr>
              <a:spcBef>
                <a:spcPts val="0"/>
              </a:spcBef>
              <a:buNone/>
            </a:pPr>
            <a:r>
              <a:rPr lang="en"/>
              <a:t>Craig, Matt, Michael, Zach</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lvl="0" rtl="0">
              <a:spcBef>
                <a:spcPts val="0"/>
              </a:spcBef>
              <a:buNone/>
            </a:pPr>
            <a:r>
              <a:rPr lang="en"/>
              <a:t>Bibliography</a:t>
            </a:r>
          </a:p>
        </p:txBody>
      </p:sp>
      <p:sp>
        <p:nvSpPr>
          <p:cNvPr id="143" name="Shape 143"/>
          <p:cNvSpPr txBox="1">
            <a:spLocks noGrp="1"/>
          </p:cNvSpPr>
          <p:nvPr>
            <p:ph type="body" idx="1"/>
          </p:nvPr>
        </p:nvSpPr>
        <p:spPr>
          <a:xfrm>
            <a:off x="457200" y="1174975"/>
            <a:ext cx="8229600" cy="3394500"/>
          </a:xfrm>
          <a:prstGeom prst="rect">
            <a:avLst/>
          </a:prstGeom>
        </p:spPr>
        <p:txBody>
          <a:bodyPr lIns="91425" tIns="91425" rIns="91425" bIns="91425" anchor="t" anchorCtr="0">
            <a:noAutofit/>
          </a:bodyPr>
          <a:lstStyle/>
          <a:p>
            <a:pPr lvl="0" rtl="0">
              <a:spcBef>
                <a:spcPts val="0"/>
              </a:spcBef>
              <a:buNone/>
            </a:pPr>
            <a:r>
              <a:rPr lang="en" sz="1600" u="sng">
                <a:solidFill>
                  <a:schemeClr val="hlink"/>
                </a:solidFill>
                <a:hlinkClick r:id="rId3"/>
              </a:rPr>
              <a:t>https://owl.english.purdue.edu/owl/resource/722/10/</a:t>
            </a:r>
          </a:p>
          <a:p>
            <a:pPr lvl="0" rtl="0">
              <a:spcBef>
                <a:spcPts val="0"/>
              </a:spcBef>
              <a:buNone/>
            </a:pPr>
            <a:r>
              <a:rPr lang="en" sz="1600" u="sng">
                <a:solidFill>
                  <a:schemeClr val="hlink"/>
                </a:solidFill>
                <a:hlinkClick r:id="rId4"/>
              </a:rPr>
              <a:t>http://education-portal.com/academy/lesson/post-colonialism-in-literature-definition-theory-examples.html</a:t>
            </a:r>
          </a:p>
          <a:p>
            <a:pPr lvl="0" rtl="0">
              <a:spcBef>
                <a:spcPts val="0"/>
              </a:spcBef>
              <a:buNone/>
            </a:pPr>
            <a:r>
              <a:rPr lang="en" sz="1600" u="sng">
                <a:solidFill>
                  <a:schemeClr val="hlink"/>
                </a:solidFill>
                <a:hlinkClick r:id="rId5"/>
              </a:rPr>
              <a:t>http://bcs.bedfordstmartins.com/virtualit/poetry/critical_define/crit_post.html</a:t>
            </a:r>
          </a:p>
          <a:p>
            <a:pPr lvl="0" rtl="0">
              <a:spcBef>
                <a:spcPts val="0"/>
              </a:spcBef>
              <a:buNone/>
            </a:pPr>
            <a:r>
              <a:rPr lang="en" sz="1600" u="sng">
                <a:solidFill>
                  <a:schemeClr val="hlink"/>
                </a:solidFill>
                <a:hlinkClick r:id="rId6"/>
              </a:rPr>
              <a:t>http://humanities.wisc.edu/assets/misc/What_is_Postcolonial_Literature_.pdf</a:t>
            </a:r>
          </a:p>
          <a:p>
            <a:pPr lvl="0" rtl="0">
              <a:spcBef>
                <a:spcPts val="0"/>
              </a:spcBef>
              <a:buNone/>
            </a:pPr>
            <a:r>
              <a:rPr lang="en" sz="1600" u="sng">
                <a:solidFill>
                  <a:schemeClr val="hlink"/>
                </a:solidFill>
                <a:hlinkClick r:id="rId7"/>
              </a:rPr>
              <a:t>http://2.media.dorkly.cvcdn.com/13/89/336a28215c215237ff39636e06e035cb.gif</a:t>
            </a:r>
          </a:p>
          <a:p>
            <a:pPr lvl="0" rtl="0">
              <a:spcBef>
                <a:spcPts val="0"/>
              </a:spcBef>
              <a:buNone/>
            </a:pPr>
            <a:r>
              <a:rPr lang="en" sz="1600" u="sng">
                <a:solidFill>
                  <a:schemeClr val="hlink"/>
                </a:solidFill>
                <a:hlinkClick r:id="rId8"/>
              </a:rPr>
              <a:t>http://media.moddb.com/cache/images/downloads/1/35/34686/thumb_620x2000/v7cjyb.gif</a:t>
            </a:r>
          </a:p>
          <a:p>
            <a:pPr lvl="0" rtl="0">
              <a:spcBef>
                <a:spcPts val="0"/>
              </a:spcBef>
              <a:buNone/>
            </a:pPr>
            <a:r>
              <a:rPr lang="en" sz="1600" u="sng">
                <a:solidFill>
                  <a:schemeClr val="hlink"/>
                </a:solidFill>
                <a:hlinkClick r:id="rId9"/>
              </a:rPr>
              <a:t>http://www.postcolonialweb.org/misc/authors.html</a:t>
            </a:r>
          </a:p>
          <a:p>
            <a:pPr lvl="0" rtl="0">
              <a:spcBef>
                <a:spcPts val="0"/>
              </a:spcBef>
              <a:buNone/>
            </a:pPr>
            <a:endParaRPr sz="18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Definition</a:t>
            </a:r>
          </a:p>
        </p:txBody>
      </p:sp>
      <p:sp>
        <p:nvSpPr>
          <p:cNvPr id="82" name="Shape 82"/>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a:spcBef>
                <a:spcPts val="0"/>
              </a:spcBef>
              <a:buNone/>
            </a:pPr>
            <a:r>
              <a:rPr lang="en">
                <a:solidFill>
                  <a:schemeClr val="lt1"/>
                </a:solidFill>
              </a:rPr>
              <a:t>Postcolonialism is looking at a text from a viewpoint against the ideas of colonialism/imperialism.</a:t>
            </a:r>
          </a:p>
        </p:txBody>
      </p:sp>
      <p:pic>
        <p:nvPicPr>
          <p:cNvPr id="83" name="Shape 83"/>
          <p:cNvPicPr preferRelativeResize="0"/>
          <p:nvPr/>
        </p:nvPicPr>
        <p:blipFill>
          <a:blip r:embed="rId3">
            <a:alphaModFix/>
          </a:blip>
          <a:stretch>
            <a:fillRect/>
          </a:stretch>
        </p:blipFill>
        <p:spPr>
          <a:xfrm>
            <a:off x="5135100" y="2441700"/>
            <a:ext cx="3284175" cy="26346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When It Started</a:t>
            </a:r>
          </a:p>
        </p:txBody>
      </p:sp>
      <p:sp>
        <p:nvSpPr>
          <p:cNvPr id="89" name="Shape 89"/>
          <p:cNvSpPr txBox="1">
            <a:spLocks noGrp="1"/>
          </p:cNvSpPr>
          <p:nvPr>
            <p:ph type="body" idx="1"/>
          </p:nvPr>
        </p:nvSpPr>
        <p:spPr>
          <a:xfrm>
            <a:off x="457200" y="1200150"/>
            <a:ext cx="5282099" cy="33945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solidFill>
                  <a:schemeClr val="lt1"/>
                </a:solidFill>
              </a:rPr>
              <a:t>It was started around 1950 and is still very present today</a:t>
            </a:r>
          </a:p>
          <a:p>
            <a:pPr marL="457200" lvl="0" indent="-381000">
              <a:spcBef>
                <a:spcPts val="0"/>
              </a:spcBef>
              <a:buClr>
                <a:schemeClr val="lt1"/>
              </a:buClr>
              <a:buSzPct val="100000"/>
              <a:buFont typeface="Arial"/>
              <a:buChar char="●"/>
            </a:pPr>
            <a:r>
              <a:rPr lang="en" sz="2400">
                <a:solidFill>
                  <a:schemeClr val="lt1"/>
                </a:solidFill>
              </a:rPr>
              <a:t>The writing of postcolonialism has been around for hundreds of years but the true criticism of the type of literature just recently started in the last 40-50 years. </a:t>
            </a:r>
          </a:p>
        </p:txBody>
      </p:sp>
      <p:pic>
        <p:nvPicPr>
          <p:cNvPr id="90" name="Shape 90"/>
          <p:cNvPicPr preferRelativeResize="0"/>
          <p:nvPr/>
        </p:nvPicPr>
        <p:blipFill>
          <a:blip r:embed="rId3">
            <a:alphaModFix/>
          </a:blip>
          <a:stretch>
            <a:fillRect/>
          </a:stretch>
        </p:blipFill>
        <p:spPr>
          <a:xfrm>
            <a:off x="5965775" y="1418200"/>
            <a:ext cx="3178224" cy="329349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Status Today</a:t>
            </a:r>
          </a:p>
        </p:txBody>
      </p:sp>
      <p:sp>
        <p:nvSpPr>
          <p:cNvPr id="96" name="Shape 96"/>
          <p:cNvSpPr txBox="1">
            <a:spLocks noGrp="1"/>
          </p:cNvSpPr>
          <p:nvPr>
            <p:ph type="body" idx="1"/>
          </p:nvPr>
        </p:nvSpPr>
        <p:spPr>
          <a:xfrm>
            <a:off x="457200" y="1123950"/>
            <a:ext cx="8229600" cy="3394500"/>
          </a:xfrm>
          <a:prstGeom prst="rect">
            <a:avLst/>
          </a:prstGeom>
        </p:spPr>
        <p:txBody>
          <a:bodyPr lIns="91425" tIns="91425" rIns="91425" bIns="91425" anchor="t" anchorCtr="0">
            <a:noAutofit/>
          </a:bodyPr>
          <a:lstStyle/>
          <a:p>
            <a:pPr>
              <a:spcBef>
                <a:spcPts val="0"/>
              </a:spcBef>
              <a:buNone/>
            </a:pPr>
            <a:r>
              <a:rPr lang="en" sz="2400">
                <a:solidFill>
                  <a:schemeClr val="lt1"/>
                </a:solidFill>
              </a:rPr>
              <a:t>Postcolonialism is very popular today especially in places such as Africa, and the Middle East because both these regions have experienced large amounts of outside control and have made many volumes of literature about breaking away and becoming independent.</a:t>
            </a:r>
          </a:p>
        </p:txBody>
      </p:sp>
      <p:pic>
        <p:nvPicPr>
          <p:cNvPr id="97" name="Shape 97"/>
          <p:cNvPicPr preferRelativeResize="0"/>
          <p:nvPr/>
        </p:nvPicPr>
        <p:blipFill>
          <a:blip r:embed="rId3">
            <a:alphaModFix/>
          </a:blip>
          <a:stretch>
            <a:fillRect/>
          </a:stretch>
        </p:blipFill>
        <p:spPr>
          <a:xfrm>
            <a:off x="655850" y="3137450"/>
            <a:ext cx="3972724" cy="18888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Founders</a:t>
            </a:r>
          </a:p>
        </p:txBody>
      </p:sp>
      <p:sp>
        <p:nvSpPr>
          <p:cNvPr id="103" name="Shape 103"/>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marL="457200" lvl="0" indent="-330200" rtl="0">
              <a:lnSpc>
                <a:spcPct val="140000"/>
              </a:lnSpc>
              <a:spcBef>
                <a:spcPts val="0"/>
              </a:spcBef>
              <a:buClr>
                <a:schemeClr val="lt1"/>
              </a:buClr>
              <a:buSzPct val="100000"/>
              <a:buFont typeface="Arial"/>
              <a:buChar char="●"/>
            </a:pPr>
            <a:r>
              <a:rPr lang="en" sz="1600">
                <a:solidFill>
                  <a:schemeClr val="lt1"/>
                </a:solidFill>
                <a:latin typeface="Verdana"/>
                <a:ea typeface="Verdana"/>
                <a:cs typeface="Verdana"/>
                <a:sym typeface="Verdana"/>
              </a:rPr>
              <a:t>There is no specific founder but these people helped spread the ides of postcolonialism </a:t>
            </a:r>
          </a:p>
          <a:p>
            <a:pPr marL="457200" lvl="0" indent="-330200" rtl="0">
              <a:lnSpc>
                <a:spcPct val="140000"/>
              </a:lnSpc>
              <a:spcBef>
                <a:spcPts val="0"/>
              </a:spcBef>
              <a:buClr>
                <a:schemeClr val="lt1"/>
              </a:buClr>
              <a:buSzPct val="100000"/>
              <a:buFont typeface="Arial"/>
              <a:buChar char="●"/>
            </a:pPr>
            <a:r>
              <a:rPr lang="en" sz="1600">
                <a:solidFill>
                  <a:schemeClr val="lt1"/>
                </a:solidFill>
                <a:latin typeface="Verdana"/>
                <a:ea typeface="Verdana"/>
                <a:cs typeface="Verdana"/>
                <a:sym typeface="Verdana"/>
              </a:rPr>
              <a:t>Edward Said - </a:t>
            </a:r>
            <a:r>
              <a:rPr lang="en" sz="1600" i="1">
                <a:solidFill>
                  <a:schemeClr val="lt1"/>
                </a:solidFill>
                <a:latin typeface="Verdana"/>
                <a:ea typeface="Verdana"/>
                <a:cs typeface="Verdana"/>
                <a:sym typeface="Verdana"/>
              </a:rPr>
              <a:t>Orientalism</a:t>
            </a:r>
            <a:r>
              <a:rPr lang="en" sz="1600">
                <a:solidFill>
                  <a:schemeClr val="lt1"/>
                </a:solidFill>
                <a:latin typeface="Verdana"/>
                <a:ea typeface="Verdana"/>
                <a:cs typeface="Verdana"/>
                <a:sym typeface="Verdana"/>
              </a:rPr>
              <a:t>, 1978; </a:t>
            </a:r>
            <a:r>
              <a:rPr lang="en" sz="1600" i="1">
                <a:solidFill>
                  <a:schemeClr val="lt1"/>
                </a:solidFill>
                <a:latin typeface="Verdana"/>
                <a:ea typeface="Verdana"/>
                <a:cs typeface="Verdana"/>
                <a:sym typeface="Verdana"/>
              </a:rPr>
              <a:t>Culture and Imperialism</a:t>
            </a:r>
            <a:r>
              <a:rPr lang="en" sz="1600">
                <a:solidFill>
                  <a:schemeClr val="lt1"/>
                </a:solidFill>
                <a:latin typeface="Verdana"/>
                <a:ea typeface="Verdana"/>
                <a:cs typeface="Verdana"/>
                <a:sym typeface="Verdana"/>
              </a:rPr>
              <a:t>, 1994</a:t>
            </a:r>
          </a:p>
          <a:p>
            <a:pPr marL="457200" lvl="0" indent="-330200" rtl="0">
              <a:lnSpc>
                <a:spcPct val="140000"/>
              </a:lnSpc>
              <a:spcBef>
                <a:spcPts val="0"/>
              </a:spcBef>
              <a:buClr>
                <a:schemeClr val="lt1"/>
              </a:buClr>
              <a:buSzPct val="100000"/>
              <a:buFont typeface="Arial"/>
              <a:buChar char="●"/>
            </a:pPr>
            <a:r>
              <a:rPr lang="en" sz="1600">
                <a:solidFill>
                  <a:schemeClr val="lt1"/>
                </a:solidFill>
                <a:latin typeface="Verdana"/>
                <a:ea typeface="Verdana"/>
                <a:cs typeface="Verdana"/>
                <a:sym typeface="Verdana"/>
              </a:rPr>
              <a:t>Kamau Brathwaite - </a:t>
            </a:r>
            <a:r>
              <a:rPr lang="en" sz="1600" i="1">
                <a:solidFill>
                  <a:schemeClr val="lt1"/>
                </a:solidFill>
                <a:latin typeface="Verdana"/>
                <a:ea typeface="Verdana"/>
                <a:cs typeface="Verdana"/>
                <a:sym typeface="Verdana"/>
              </a:rPr>
              <a:t>The History of the Voice</a:t>
            </a:r>
            <a:r>
              <a:rPr lang="en" sz="1600">
                <a:solidFill>
                  <a:schemeClr val="lt1"/>
                </a:solidFill>
                <a:latin typeface="Verdana"/>
                <a:ea typeface="Verdana"/>
                <a:cs typeface="Verdana"/>
                <a:sym typeface="Verdana"/>
              </a:rPr>
              <a:t>, 1979</a:t>
            </a:r>
          </a:p>
          <a:p>
            <a:pPr marL="457200" lvl="0" indent="-330200" rtl="0">
              <a:lnSpc>
                <a:spcPct val="140000"/>
              </a:lnSpc>
              <a:spcBef>
                <a:spcPts val="0"/>
              </a:spcBef>
              <a:buClr>
                <a:schemeClr val="lt1"/>
              </a:buClr>
              <a:buSzPct val="100000"/>
              <a:buFont typeface="Arial"/>
              <a:buChar char="●"/>
            </a:pPr>
            <a:r>
              <a:rPr lang="en" sz="1600">
                <a:solidFill>
                  <a:schemeClr val="lt1"/>
                </a:solidFill>
                <a:latin typeface="Verdana"/>
                <a:ea typeface="Verdana"/>
                <a:cs typeface="Verdana"/>
                <a:sym typeface="Verdana"/>
              </a:rPr>
              <a:t>Gayatri Spivak - </a:t>
            </a:r>
            <a:r>
              <a:rPr lang="en" sz="1600" i="1">
                <a:solidFill>
                  <a:schemeClr val="lt1"/>
                </a:solidFill>
                <a:latin typeface="Verdana"/>
                <a:ea typeface="Verdana"/>
                <a:cs typeface="Verdana"/>
                <a:sym typeface="Verdana"/>
              </a:rPr>
              <a:t>In Other Worlds: Essays in Cultural Politics</a:t>
            </a:r>
            <a:r>
              <a:rPr lang="en" sz="1600">
                <a:solidFill>
                  <a:schemeClr val="lt1"/>
                </a:solidFill>
                <a:latin typeface="Verdana"/>
                <a:ea typeface="Verdana"/>
                <a:cs typeface="Verdana"/>
                <a:sym typeface="Verdana"/>
              </a:rPr>
              <a:t>, 1987</a:t>
            </a:r>
          </a:p>
          <a:p>
            <a:pPr marL="457200" lvl="0" indent="-330200" rtl="0">
              <a:lnSpc>
                <a:spcPct val="140000"/>
              </a:lnSpc>
              <a:spcBef>
                <a:spcPts val="0"/>
              </a:spcBef>
              <a:buClr>
                <a:schemeClr val="lt1"/>
              </a:buClr>
              <a:buSzPct val="100000"/>
              <a:buFont typeface="Arial"/>
              <a:buChar char="●"/>
            </a:pPr>
            <a:r>
              <a:rPr lang="en" sz="1600">
                <a:solidFill>
                  <a:schemeClr val="lt1"/>
                </a:solidFill>
                <a:latin typeface="Verdana"/>
                <a:ea typeface="Verdana"/>
                <a:cs typeface="Verdana"/>
                <a:sym typeface="Verdana"/>
              </a:rPr>
              <a:t>Chinua Achebe - </a:t>
            </a:r>
            <a:r>
              <a:rPr lang="en" sz="1600" i="1">
                <a:solidFill>
                  <a:schemeClr val="lt1"/>
                </a:solidFill>
                <a:latin typeface="Verdana"/>
                <a:ea typeface="Verdana"/>
                <a:cs typeface="Verdana"/>
                <a:sym typeface="Verdana"/>
              </a:rPr>
              <a:t>Things Fall Apart</a:t>
            </a:r>
            <a:r>
              <a:rPr lang="en" sz="1600">
                <a:solidFill>
                  <a:schemeClr val="lt1"/>
                </a:solidFill>
                <a:latin typeface="Verdana"/>
                <a:ea typeface="Verdana"/>
                <a:cs typeface="Verdana"/>
                <a:sym typeface="Verdana"/>
              </a:rPr>
              <a:t>, 1958</a:t>
            </a:r>
          </a:p>
          <a:p>
            <a:pPr marL="457200" lvl="0" indent="-330200" rtl="0">
              <a:lnSpc>
                <a:spcPct val="140000"/>
              </a:lnSpc>
              <a:spcBef>
                <a:spcPts val="0"/>
              </a:spcBef>
              <a:buClr>
                <a:schemeClr val="lt1"/>
              </a:buClr>
              <a:buSzPct val="100000"/>
              <a:buFont typeface="Arial"/>
              <a:buChar char="●"/>
            </a:pPr>
            <a:r>
              <a:rPr lang="en" sz="1600">
                <a:solidFill>
                  <a:schemeClr val="lt1"/>
                </a:solidFill>
                <a:latin typeface="Verdana"/>
                <a:ea typeface="Verdana"/>
                <a:cs typeface="Verdana"/>
                <a:sym typeface="Verdana"/>
              </a:rPr>
              <a:t>Homi Bhabha - </a:t>
            </a:r>
            <a:r>
              <a:rPr lang="en" sz="1600" i="1">
                <a:solidFill>
                  <a:schemeClr val="lt1"/>
                </a:solidFill>
                <a:latin typeface="Verdana"/>
                <a:ea typeface="Verdana"/>
                <a:cs typeface="Verdana"/>
                <a:sym typeface="Verdana"/>
              </a:rPr>
              <a:t>The Location of Culture</a:t>
            </a:r>
            <a:r>
              <a:rPr lang="en" sz="1600">
                <a:solidFill>
                  <a:schemeClr val="lt1"/>
                </a:solidFill>
                <a:latin typeface="Verdana"/>
                <a:ea typeface="Verdana"/>
                <a:cs typeface="Verdana"/>
                <a:sym typeface="Verdana"/>
              </a:rPr>
              <a:t>, 1994</a:t>
            </a:r>
          </a:p>
          <a:p>
            <a:pPr rtl="0">
              <a:spcBef>
                <a:spcPts val="0"/>
              </a:spcBef>
              <a:buNone/>
            </a:pPr>
            <a:endParaRPr/>
          </a:p>
          <a:p>
            <a:pPr>
              <a:spcBef>
                <a:spcPts val="0"/>
              </a:spcBef>
              <a:buNone/>
            </a:pPr>
            <a:endParaRPr/>
          </a:p>
        </p:txBody>
      </p:sp>
      <p:pic>
        <p:nvPicPr>
          <p:cNvPr id="104" name="Shape 104"/>
          <p:cNvPicPr preferRelativeResize="0"/>
          <p:nvPr/>
        </p:nvPicPr>
        <p:blipFill>
          <a:blip r:embed="rId3">
            <a:alphaModFix/>
          </a:blip>
          <a:stretch>
            <a:fillRect/>
          </a:stretch>
        </p:blipFill>
        <p:spPr>
          <a:xfrm>
            <a:off x="771950" y="3572975"/>
            <a:ext cx="1884625" cy="15705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Why It Was Made</a:t>
            </a:r>
          </a:p>
        </p:txBody>
      </p:sp>
      <p:sp>
        <p:nvSpPr>
          <p:cNvPr id="110" name="Shape 110"/>
          <p:cNvSpPr txBox="1">
            <a:spLocks noGrp="1"/>
          </p:cNvSpPr>
          <p:nvPr>
            <p:ph type="body" idx="1"/>
          </p:nvPr>
        </p:nvSpPr>
        <p:spPr>
          <a:xfrm>
            <a:off x="457200" y="1200150"/>
            <a:ext cx="4996799" cy="3394500"/>
          </a:xfrm>
          <a:prstGeom prst="rect">
            <a:avLst/>
          </a:prstGeom>
        </p:spPr>
        <p:txBody>
          <a:bodyPr lIns="91425" tIns="91425" rIns="91425" bIns="91425" anchor="t" anchorCtr="0">
            <a:noAutofit/>
          </a:bodyPr>
          <a:lstStyle/>
          <a:p>
            <a:pPr marL="457200" lvl="0" indent="-400050" rtl="0">
              <a:spcBef>
                <a:spcPts val="0"/>
              </a:spcBef>
              <a:buClr>
                <a:schemeClr val="lt1"/>
              </a:buClr>
              <a:buSzPct val="100000"/>
              <a:buFont typeface="Arial"/>
              <a:buChar char="●"/>
            </a:pPr>
            <a:r>
              <a:rPr lang="en" sz="2700">
                <a:solidFill>
                  <a:schemeClr val="lt1"/>
                </a:solidFill>
              </a:rPr>
              <a:t>Made because of minorities rising up and saying that what their colonizers believed was wrong </a:t>
            </a:r>
          </a:p>
          <a:p>
            <a:pPr marL="457200" lvl="0" indent="-400050" rtl="0">
              <a:spcBef>
                <a:spcPts val="0"/>
              </a:spcBef>
              <a:buClr>
                <a:schemeClr val="lt1"/>
              </a:buClr>
              <a:buSzPct val="100000"/>
              <a:buFont typeface="Arial"/>
              <a:buChar char="●"/>
            </a:pPr>
            <a:r>
              <a:rPr lang="en" sz="2700">
                <a:solidFill>
                  <a:schemeClr val="lt1"/>
                </a:solidFill>
              </a:rPr>
              <a:t>Example: Nelson Mandela and the disagreement of apartheid.</a:t>
            </a:r>
          </a:p>
        </p:txBody>
      </p:sp>
      <p:pic>
        <p:nvPicPr>
          <p:cNvPr id="111" name="Shape 111"/>
          <p:cNvPicPr preferRelativeResize="0"/>
          <p:nvPr/>
        </p:nvPicPr>
        <p:blipFill>
          <a:blip r:embed="rId3">
            <a:alphaModFix/>
          </a:blip>
          <a:stretch>
            <a:fillRect/>
          </a:stretch>
        </p:blipFill>
        <p:spPr>
          <a:xfrm>
            <a:off x="5267100" y="1200150"/>
            <a:ext cx="3713000" cy="28441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Promoters Today</a:t>
            </a:r>
          </a:p>
        </p:txBody>
      </p:sp>
      <p:sp>
        <p:nvSpPr>
          <p:cNvPr id="117" name="Shape 117"/>
          <p:cNvSpPr txBox="1">
            <a:spLocks noGrp="1"/>
          </p:cNvSpPr>
          <p:nvPr>
            <p:ph type="body" idx="1"/>
          </p:nvPr>
        </p:nvSpPr>
        <p:spPr>
          <a:xfrm>
            <a:off x="457200" y="1211875"/>
            <a:ext cx="8229600" cy="3394500"/>
          </a:xfrm>
          <a:prstGeom prst="rect">
            <a:avLst/>
          </a:prstGeom>
        </p:spPr>
        <p:txBody>
          <a:bodyPr lIns="91425" tIns="91425" rIns="91425" bIns="91425" anchor="t" anchorCtr="0">
            <a:noAutofit/>
          </a:bodyPr>
          <a:lstStyle/>
          <a:p>
            <a:pPr marL="457200" lvl="0" indent="-381000">
              <a:spcBef>
                <a:spcPts val="0"/>
              </a:spcBef>
              <a:buClr>
                <a:schemeClr val="lt1"/>
              </a:buClr>
              <a:buSzPct val="100000"/>
              <a:buFont typeface="Arial"/>
              <a:buChar char="●"/>
            </a:pPr>
            <a:r>
              <a:rPr lang="en" sz="2400">
                <a:solidFill>
                  <a:schemeClr val="lt1"/>
                </a:solidFill>
              </a:rPr>
              <a:t>The main countries that promote most of the Postcolonial ideas are some countries in The Middle East and some in Africa. They are all basically just the countries that the European countries settled.</a:t>
            </a:r>
          </a:p>
        </p:txBody>
      </p:sp>
      <p:pic>
        <p:nvPicPr>
          <p:cNvPr id="118" name="Shape 118"/>
          <p:cNvPicPr preferRelativeResize="0"/>
          <p:nvPr/>
        </p:nvPicPr>
        <p:blipFill>
          <a:blip r:embed="rId3">
            <a:alphaModFix/>
          </a:blip>
          <a:stretch>
            <a:fillRect/>
          </a:stretch>
        </p:blipFill>
        <p:spPr>
          <a:xfrm>
            <a:off x="1421075" y="2970425"/>
            <a:ext cx="1826525" cy="2173075"/>
          </a:xfrm>
          <a:prstGeom prst="rect">
            <a:avLst/>
          </a:prstGeom>
          <a:noFill/>
          <a:ln>
            <a:noFill/>
          </a:ln>
        </p:spPr>
      </p:pic>
      <p:pic>
        <p:nvPicPr>
          <p:cNvPr id="119" name="Shape 119"/>
          <p:cNvPicPr preferRelativeResize="0"/>
          <p:nvPr/>
        </p:nvPicPr>
        <p:blipFill>
          <a:blip r:embed="rId4">
            <a:alphaModFix/>
          </a:blip>
          <a:stretch>
            <a:fillRect/>
          </a:stretch>
        </p:blipFill>
        <p:spPr>
          <a:xfrm>
            <a:off x="4907200" y="2916450"/>
            <a:ext cx="2302825" cy="22270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Famous Authors </a:t>
            </a:r>
          </a:p>
        </p:txBody>
      </p:sp>
      <p:sp>
        <p:nvSpPr>
          <p:cNvPr id="125" name="Shape 125"/>
          <p:cNvSpPr txBox="1">
            <a:spLocks noGrp="1"/>
          </p:cNvSpPr>
          <p:nvPr>
            <p:ph type="body" idx="1"/>
          </p:nvPr>
        </p:nvSpPr>
        <p:spPr>
          <a:xfrm>
            <a:off x="457200" y="1200150"/>
            <a:ext cx="6541500" cy="33945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Font typeface="Arial"/>
              <a:buChar char="●"/>
            </a:pPr>
            <a:r>
              <a:rPr lang="en" sz="2000">
                <a:solidFill>
                  <a:schemeClr val="lt1"/>
                </a:solidFill>
              </a:rPr>
              <a:t>Jonathan Swift (in </a:t>
            </a:r>
            <a:r>
              <a:rPr lang="en" sz="2000" b="1">
                <a:solidFill>
                  <a:schemeClr val="lt1"/>
                </a:solidFill>
              </a:rPr>
              <a:t>The Victorian Web</a:t>
            </a:r>
            <a:r>
              <a:rPr lang="en" sz="2000">
                <a:solidFill>
                  <a:schemeClr val="lt1"/>
                </a:solidFill>
              </a:rPr>
              <a:t>) Ireland</a:t>
            </a:r>
          </a:p>
          <a:p>
            <a:pPr marL="457200" lvl="0" indent="-355600" rtl="0">
              <a:spcBef>
                <a:spcPts val="0"/>
              </a:spcBef>
              <a:buClr>
                <a:schemeClr val="lt1"/>
              </a:buClr>
              <a:buSzPct val="100000"/>
              <a:buFont typeface="Arial"/>
              <a:buChar char="●"/>
            </a:pPr>
            <a:r>
              <a:rPr lang="en" sz="2000">
                <a:solidFill>
                  <a:schemeClr val="lt1"/>
                </a:solidFill>
              </a:rPr>
              <a:t>Oscar Wilde, (in </a:t>
            </a:r>
            <a:r>
              <a:rPr lang="en" sz="2000" b="1">
                <a:solidFill>
                  <a:schemeClr val="lt1"/>
                </a:solidFill>
              </a:rPr>
              <a:t>The Victorian Web</a:t>
            </a:r>
            <a:r>
              <a:rPr lang="en" sz="2000">
                <a:solidFill>
                  <a:schemeClr val="lt1"/>
                </a:solidFill>
              </a:rPr>
              <a:t>) from Ireland, was a very popular poet and story maker who wrote large volumes of literature about escaping from British Colonial Rule.</a:t>
            </a:r>
          </a:p>
          <a:p>
            <a:pPr marL="457200" lvl="0" indent="-355600">
              <a:spcBef>
                <a:spcPts val="0"/>
              </a:spcBef>
              <a:buClr>
                <a:schemeClr val="lt1"/>
              </a:buClr>
              <a:buSzPct val="100000"/>
              <a:buFont typeface="Arial"/>
              <a:buChar char="●"/>
            </a:pPr>
            <a:r>
              <a:rPr lang="en" sz="2000">
                <a:solidFill>
                  <a:schemeClr val="lt1"/>
                </a:solidFill>
              </a:rPr>
              <a:t>Kazuo Ishiguro from UK.</a:t>
            </a:r>
          </a:p>
        </p:txBody>
      </p:sp>
      <p:pic>
        <p:nvPicPr>
          <p:cNvPr id="126" name="Shape 126"/>
          <p:cNvPicPr preferRelativeResize="0"/>
          <p:nvPr/>
        </p:nvPicPr>
        <p:blipFill>
          <a:blip r:embed="rId3">
            <a:alphaModFix/>
          </a:blip>
          <a:stretch>
            <a:fillRect/>
          </a:stretch>
        </p:blipFill>
        <p:spPr>
          <a:xfrm>
            <a:off x="4117725" y="2762250"/>
            <a:ext cx="1571625" cy="1771650"/>
          </a:xfrm>
          <a:prstGeom prst="rect">
            <a:avLst/>
          </a:prstGeom>
          <a:noFill/>
          <a:ln>
            <a:noFill/>
          </a:ln>
        </p:spPr>
      </p:pic>
      <p:sp>
        <p:nvSpPr>
          <p:cNvPr id="127" name="Shape 127"/>
          <p:cNvSpPr txBox="1"/>
          <p:nvPr/>
        </p:nvSpPr>
        <p:spPr>
          <a:xfrm>
            <a:off x="4261687" y="4594650"/>
            <a:ext cx="1283699" cy="545399"/>
          </a:xfrm>
          <a:prstGeom prst="rect">
            <a:avLst/>
          </a:prstGeom>
          <a:noFill/>
          <a:ln>
            <a:noFill/>
          </a:ln>
        </p:spPr>
        <p:txBody>
          <a:bodyPr lIns="91425" tIns="91425" rIns="91425" bIns="91425" anchor="t" anchorCtr="0">
            <a:noAutofit/>
          </a:bodyPr>
          <a:lstStyle/>
          <a:p>
            <a:pPr>
              <a:spcBef>
                <a:spcPts val="0"/>
              </a:spcBef>
              <a:buNone/>
            </a:pPr>
            <a:r>
              <a:rPr lang="en">
                <a:solidFill>
                  <a:srgbClr val="FF0000"/>
                </a:solidFill>
              </a:rPr>
              <a:t>Jonathan Swift</a:t>
            </a:r>
          </a:p>
        </p:txBody>
      </p:sp>
      <p:pic>
        <p:nvPicPr>
          <p:cNvPr id="128" name="Shape 128"/>
          <p:cNvPicPr preferRelativeResize="0"/>
          <p:nvPr/>
        </p:nvPicPr>
        <p:blipFill>
          <a:blip r:embed="rId4">
            <a:alphaModFix/>
          </a:blip>
          <a:stretch>
            <a:fillRect/>
          </a:stretch>
        </p:blipFill>
        <p:spPr>
          <a:xfrm>
            <a:off x="7221425" y="1200150"/>
            <a:ext cx="1314449" cy="1895475"/>
          </a:xfrm>
          <a:prstGeom prst="rect">
            <a:avLst/>
          </a:prstGeom>
          <a:noFill/>
          <a:ln>
            <a:noFill/>
          </a:ln>
        </p:spPr>
      </p:pic>
      <p:sp>
        <p:nvSpPr>
          <p:cNvPr id="129" name="Shape 129"/>
          <p:cNvSpPr txBox="1"/>
          <p:nvPr/>
        </p:nvSpPr>
        <p:spPr>
          <a:xfrm>
            <a:off x="7409000" y="3280775"/>
            <a:ext cx="1126800" cy="503399"/>
          </a:xfrm>
          <a:prstGeom prst="rect">
            <a:avLst/>
          </a:prstGeom>
          <a:noFill/>
          <a:ln>
            <a:noFill/>
          </a:ln>
        </p:spPr>
        <p:txBody>
          <a:bodyPr lIns="91425" tIns="91425" rIns="91425" bIns="91425" anchor="t" anchorCtr="0">
            <a:noAutofit/>
          </a:bodyPr>
          <a:lstStyle/>
          <a:p>
            <a:pPr>
              <a:spcBef>
                <a:spcPts val="0"/>
              </a:spcBef>
              <a:buNone/>
            </a:pPr>
            <a:r>
              <a:rPr lang="en"/>
              <a:t>Oscar Wilde</a:t>
            </a:r>
          </a:p>
        </p:txBody>
      </p:sp>
      <p:pic>
        <p:nvPicPr>
          <p:cNvPr id="130" name="Shape 130"/>
          <p:cNvPicPr preferRelativeResize="0"/>
          <p:nvPr/>
        </p:nvPicPr>
        <p:blipFill>
          <a:blip r:embed="rId5">
            <a:alphaModFix/>
          </a:blip>
          <a:stretch>
            <a:fillRect/>
          </a:stretch>
        </p:blipFill>
        <p:spPr>
          <a:xfrm>
            <a:off x="605500" y="3217475"/>
            <a:ext cx="988724" cy="1643025"/>
          </a:xfrm>
          <a:prstGeom prst="rect">
            <a:avLst/>
          </a:prstGeom>
          <a:noFill/>
          <a:ln>
            <a:noFill/>
          </a:ln>
        </p:spPr>
      </p:pic>
      <p:sp>
        <p:nvSpPr>
          <p:cNvPr id="131" name="Shape 131"/>
          <p:cNvSpPr txBox="1"/>
          <p:nvPr/>
        </p:nvSpPr>
        <p:spPr>
          <a:xfrm>
            <a:off x="1652950" y="3624775"/>
            <a:ext cx="988800" cy="612599"/>
          </a:xfrm>
          <a:prstGeom prst="rect">
            <a:avLst/>
          </a:prstGeom>
          <a:noFill/>
          <a:ln>
            <a:noFill/>
          </a:ln>
        </p:spPr>
        <p:txBody>
          <a:bodyPr lIns="91425" tIns="91425" rIns="91425" bIns="91425" anchor="t" anchorCtr="0">
            <a:noAutofit/>
          </a:bodyPr>
          <a:lstStyle/>
          <a:p>
            <a:pPr>
              <a:spcBef>
                <a:spcPts val="0"/>
              </a:spcBef>
              <a:buNone/>
            </a:pPr>
            <a:r>
              <a:rPr lang="en"/>
              <a:t>Kazuo Ishiguro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rot="-228134">
            <a:off x="1184357" y="-16296"/>
            <a:ext cx="8215583" cy="859729"/>
          </a:xfrm>
          <a:prstGeom prst="rect">
            <a:avLst/>
          </a:prstGeom>
        </p:spPr>
        <p:txBody>
          <a:bodyPr lIns="91425" tIns="91425" rIns="91425" bIns="91425" anchor="ctr" anchorCtr="0">
            <a:noAutofit/>
          </a:bodyPr>
          <a:lstStyle/>
          <a:p>
            <a:pPr>
              <a:spcBef>
                <a:spcPts val="0"/>
              </a:spcBef>
              <a:buNone/>
            </a:pPr>
            <a:r>
              <a:rPr lang="en"/>
              <a:t>Basic Beliefs, What We Look For</a:t>
            </a:r>
          </a:p>
        </p:txBody>
      </p:sp>
      <p:sp>
        <p:nvSpPr>
          <p:cNvPr id="137" name="Shape 137"/>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Arial"/>
              <a:buChar char="●"/>
            </a:pPr>
            <a:r>
              <a:rPr lang="en">
                <a:solidFill>
                  <a:schemeClr val="lt1"/>
                </a:solidFill>
                <a:latin typeface="Verdana"/>
                <a:ea typeface="Verdana"/>
                <a:cs typeface="Verdana"/>
                <a:sym typeface="Verdana"/>
              </a:rPr>
              <a:t>The issues of power, economics, politics, religion, and culture and how these work to show the controlling of the colonizer and the colony.</a:t>
            </a:r>
          </a:p>
          <a:p>
            <a:pPr marL="457200" lvl="0" indent="-419100">
              <a:spcBef>
                <a:spcPts val="0"/>
              </a:spcBef>
              <a:buClr>
                <a:schemeClr val="lt1"/>
              </a:buClr>
              <a:buSzPct val="100000"/>
              <a:buFont typeface="Arial"/>
              <a:buChar char="●"/>
            </a:pPr>
            <a:r>
              <a:rPr lang="en">
                <a:solidFill>
                  <a:schemeClr val="lt1"/>
                </a:solidFill>
                <a:latin typeface="Verdana"/>
                <a:ea typeface="Verdana"/>
                <a:cs typeface="Verdana"/>
                <a:sym typeface="Verdana"/>
              </a:rPr>
              <a:t>It is the rejection of the colonialist beliefs  </a:t>
            </a:r>
          </a:p>
        </p:txBody>
      </p:sp>
    </p:spTree>
  </p:cSld>
  <p:clrMapOvr>
    <a:masterClrMapping/>
  </p:clrMapOvr>
  <p:transition spd="slow">
    <p:cut/>
  </p:transition>
</p:sld>
</file>

<file path=ppt/theme/theme1.xml><?xml version="1.0" encoding="utf-8"?>
<a:theme xmlns:a="http://schemas.openxmlformats.org/drawingml/2006/main" name="friendly">
  <a:themeElements>
    <a:clrScheme name="Custom 432">
      <a:dk1>
        <a:srgbClr val="CA0001"/>
      </a:dk1>
      <a:lt1>
        <a:srgbClr val="ECE47C"/>
      </a:lt1>
      <a:dk2>
        <a:srgbClr val="000000"/>
      </a:dk2>
      <a:lt2>
        <a:srgbClr val="FFFFFF"/>
      </a:lt2>
      <a:accent1>
        <a:srgbClr val="E26F01"/>
      </a:accent1>
      <a:accent2>
        <a:srgbClr val="723C75"/>
      </a:accent2>
      <a:accent3>
        <a:srgbClr val="69B19F"/>
      </a:accent3>
      <a:accent4>
        <a:srgbClr val="BC5828"/>
      </a:accent4>
      <a:accent5>
        <a:srgbClr val="800000"/>
      </a:accent5>
      <a:accent6>
        <a:srgbClr val="333333"/>
      </a:accent6>
      <a:hlink>
        <a:srgbClr val="ECE47C"/>
      </a:hlink>
      <a:folHlink>
        <a:srgbClr val="FF5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Words>
  <Application>Microsoft Office PowerPoint</Application>
  <PresentationFormat>On-screen Show (16:9)</PresentationFormat>
  <Paragraphs>40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friendly</vt:lpstr>
      <vt:lpstr>Postcolonialism</vt:lpstr>
      <vt:lpstr>Definition</vt:lpstr>
      <vt:lpstr>When It Started</vt:lpstr>
      <vt:lpstr>Status Today</vt:lpstr>
      <vt:lpstr>Founders</vt:lpstr>
      <vt:lpstr>Why It Was Made</vt:lpstr>
      <vt:lpstr>Promoters Today</vt:lpstr>
      <vt:lpstr>Famous Authors </vt:lpstr>
      <vt:lpstr>Basic Beliefs, What We Look For</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Postcolonialism</dc:title>
  <dc:creator>Gayle, John</dc:creator>
  <cp:lastModifiedBy>Gayle, John</cp:lastModifiedBy>
  <cp:revision>1</cp:revision>
  <dcterms:modified xsi:type="dcterms:W3CDTF">2015-03-05T15:31:01Z</dcterms:modified>
</cp:coreProperties>
</file>