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46"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86475346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pic>
        <p:nvPicPr>
          <p:cNvPr id="30" name="Shape 30"/>
          <p:cNvPicPr preferRelativeResize="0"/>
          <p:nvPr/>
        </p:nvPicPr>
        <p:blipFill>
          <a:blip r:embed="rId3">
            <a:alphaModFix/>
          </a:blip>
          <a:stretch>
            <a:fillRect/>
          </a:stretch>
        </p:blipFill>
        <p:spPr>
          <a:xfrm>
            <a:off x="-1230350" y="-325600"/>
            <a:ext cx="11604676" cy="6411574"/>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81503"/>
            <a:ext cx="8229600" cy="857400"/>
          </a:xfrm>
          <a:prstGeom prst="rect">
            <a:avLst/>
          </a:prstGeom>
        </p:spPr>
        <p:txBody>
          <a:bodyPr lIns="91425" tIns="91425" rIns="91425" bIns="91425" anchor="b" anchorCtr="0">
            <a:noAutofit/>
          </a:bodyPr>
          <a:lstStyle/>
          <a:p>
            <a:pPr>
              <a:spcBef>
                <a:spcPts val="0"/>
              </a:spcBef>
              <a:buNone/>
            </a:pPr>
            <a:r>
              <a:rPr lang="en" sz="4800">
                <a:solidFill>
                  <a:srgbClr val="FFFFFF"/>
                </a:solidFill>
              </a:rPr>
              <a:t>WHAT</a:t>
            </a:r>
          </a:p>
        </p:txBody>
      </p:sp>
      <p:sp>
        <p:nvSpPr>
          <p:cNvPr id="36" name="Shape 36"/>
          <p:cNvSpPr txBox="1">
            <a:spLocks noGrp="1"/>
          </p:cNvSpPr>
          <p:nvPr>
            <p:ph type="body" idx="1"/>
          </p:nvPr>
        </p:nvSpPr>
        <p:spPr>
          <a:xfrm>
            <a:off x="457200" y="881400"/>
            <a:ext cx="8229600" cy="4262099"/>
          </a:xfrm>
          <a:prstGeom prst="rect">
            <a:avLst/>
          </a:prstGeom>
        </p:spPr>
        <p:txBody>
          <a:bodyPr lIns="91425" tIns="91425" rIns="91425" bIns="91425" anchor="t" anchorCtr="0">
            <a:noAutofit/>
          </a:bodyPr>
          <a:lstStyle/>
          <a:p>
            <a:pPr algn="ctr">
              <a:lnSpc>
                <a:spcPct val="115000"/>
              </a:lnSpc>
              <a:spcBef>
                <a:spcPts val="0"/>
              </a:spcBef>
              <a:buNone/>
            </a:pPr>
            <a:r>
              <a:rPr lang="en" sz="2400">
                <a:solidFill>
                  <a:srgbClr val="FFFFFF"/>
                </a:solidFill>
              </a:rPr>
              <a:t>Postmodern literature is a form of literature which is marked, both stylistically and ideologically, by a reliance on literary mechanics such as fragmentation, paradox, unreliable narrators, often unrealistic and downright impossible plots, games, parody, paranoia, dark humor and authorial self-reference.</a:t>
            </a:r>
            <a:r>
              <a:rPr lang="en">
                <a:solidFill>
                  <a:srgbClr val="FFFFFF"/>
                </a:solidFill>
              </a:rPr>
              <a:t> </a:t>
            </a:r>
            <a:r>
              <a:rPr lang="en" sz="2400"/>
              <a:t>Postmodernism is normally applied to the dramatic arts, however has been known to appear in poetry.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4800">
                <a:solidFill>
                  <a:srgbClr val="FFFFFF"/>
                </a:solidFill>
              </a:rPr>
              <a:t>ORIGIN</a:t>
            </a:r>
          </a:p>
        </p:txBody>
      </p:sp>
      <p:sp>
        <p:nvSpPr>
          <p:cNvPr id="42" name="Shape 4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sz="2400"/>
              <a:t> First debuted after World War II, Postmodernism became the new black. This era of writing was highly influenced by current events at the time such as, Genocides of WWII, The Chinese Cultural Revolution, and the mass destruction of cities due to atomic bombs in Nagasaki and Hiroshima.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4800">
                <a:solidFill>
                  <a:srgbClr val="FFFFFF"/>
                </a:solidFill>
              </a:rPr>
              <a:t>CHARACTERISTICS</a:t>
            </a:r>
          </a:p>
        </p:txBody>
      </p:sp>
      <p:sp>
        <p:nvSpPr>
          <p:cNvPr id="48" name="Shape 48"/>
          <p:cNvSpPr txBox="1">
            <a:spLocks noGrp="1"/>
          </p:cNvSpPr>
          <p:nvPr>
            <p:ph type="body" idx="1"/>
          </p:nvPr>
        </p:nvSpPr>
        <p:spPr>
          <a:xfrm>
            <a:off x="457200" y="816925"/>
            <a:ext cx="8229600" cy="3725699"/>
          </a:xfrm>
          <a:prstGeom prst="rect">
            <a:avLst/>
          </a:prstGeom>
        </p:spPr>
        <p:txBody>
          <a:bodyPr lIns="91425" tIns="91425" rIns="91425" bIns="91425" anchor="t" anchorCtr="0">
            <a:noAutofit/>
          </a:bodyPr>
          <a:lstStyle/>
          <a:p>
            <a:pPr marL="457200" lvl="0" indent="-228600" rtl="0">
              <a:lnSpc>
                <a:spcPct val="115000"/>
              </a:lnSpc>
              <a:spcBef>
                <a:spcPts val="0"/>
              </a:spcBef>
              <a:buClr>
                <a:srgbClr val="FFFFFF"/>
              </a:buClr>
              <a:buNone/>
            </a:pPr>
            <a:endParaRPr sz="2400">
              <a:solidFill>
                <a:srgbClr val="FFFFFF"/>
              </a:solidFill>
            </a:endParaRPr>
          </a:p>
          <a:p>
            <a:pPr marL="457200" lvl="0" indent="-381000" rtl="0">
              <a:lnSpc>
                <a:spcPct val="115000"/>
              </a:lnSpc>
              <a:spcBef>
                <a:spcPts val="0"/>
              </a:spcBef>
              <a:buClr>
                <a:schemeClr val="lt1"/>
              </a:buClr>
              <a:buSzPct val="100000"/>
              <a:buFont typeface="Arial"/>
              <a:buChar char="●"/>
            </a:pPr>
            <a:r>
              <a:rPr lang="en" sz="2400"/>
              <a:t>Topics of complex absurdity, moral relativity, loss of faith, and alienation</a:t>
            </a:r>
          </a:p>
          <a:p>
            <a:pPr marL="457200" lvl="0" indent="-381000" rtl="0">
              <a:lnSpc>
                <a:spcPct val="115000"/>
              </a:lnSpc>
              <a:spcBef>
                <a:spcPts val="0"/>
              </a:spcBef>
              <a:buClr>
                <a:srgbClr val="FFFFFF"/>
              </a:buClr>
              <a:buSzPct val="100000"/>
              <a:buFont typeface="Arial"/>
              <a:buChar char="●"/>
            </a:pPr>
            <a:r>
              <a:rPr lang="en" sz="2400">
                <a:solidFill>
                  <a:srgbClr val="FFFFFF"/>
                </a:solidFill>
              </a:rPr>
              <a:t> Takes on black humor, parody, grotesque, absurdity, and travesty</a:t>
            </a:r>
          </a:p>
          <a:p>
            <a:pPr marL="457200" lvl="0" indent="-381000" rtl="0">
              <a:lnSpc>
                <a:spcPct val="115000"/>
              </a:lnSpc>
              <a:spcBef>
                <a:spcPts val="0"/>
              </a:spcBef>
              <a:buClr>
                <a:srgbClr val="FFFFFF"/>
              </a:buClr>
              <a:buSzPct val="100000"/>
              <a:buFont typeface="Arial"/>
              <a:buChar char="●"/>
            </a:pPr>
            <a:r>
              <a:rPr lang="en" sz="2400">
                <a:solidFill>
                  <a:srgbClr val="FFFFFF"/>
                </a:solidFill>
              </a:rPr>
              <a:t>Lack of a grand narrative</a:t>
            </a:r>
          </a:p>
          <a:p>
            <a:pPr marL="457200" lvl="0" indent="-381000" rtl="0">
              <a:lnSpc>
                <a:spcPct val="115000"/>
              </a:lnSpc>
              <a:spcBef>
                <a:spcPts val="0"/>
              </a:spcBef>
              <a:buClr>
                <a:srgbClr val="FFFFFF"/>
              </a:buClr>
              <a:buSzPct val="100000"/>
              <a:buFont typeface="Arial"/>
              <a:buChar char="●"/>
            </a:pPr>
            <a:r>
              <a:rPr lang="en" sz="2400">
                <a:solidFill>
                  <a:srgbClr val="FFFFFF"/>
                </a:solidFill>
              </a:rPr>
              <a:t>Reality and validity represented through language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4800">
                <a:solidFill>
                  <a:srgbClr val="FFFFFF"/>
                </a:solidFill>
              </a:rPr>
              <a:t>TECHNIQUES</a:t>
            </a:r>
          </a:p>
        </p:txBody>
      </p:sp>
      <p:sp>
        <p:nvSpPr>
          <p:cNvPr id="54" name="Shape 5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lt1"/>
              </a:buClr>
              <a:buSzPct val="100000"/>
              <a:buFont typeface="Arial"/>
              <a:buChar char="●"/>
            </a:pPr>
            <a:r>
              <a:rPr lang="en" sz="2400" b="1"/>
              <a:t>Minimalism:</a:t>
            </a:r>
            <a:r>
              <a:rPr lang="en" sz="2400"/>
              <a:t> Using common and non-exceptional characters and events</a:t>
            </a:r>
          </a:p>
          <a:p>
            <a:pPr marL="457200" lvl="0" indent="-381000" rtl="0">
              <a:spcBef>
                <a:spcPts val="0"/>
              </a:spcBef>
              <a:buClr>
                <a:schemeClr val="lt1"/>
              </a:buClr>
              <a:buSzPct val="100000"/>
              <a:buFont typeface="Arial"/>
              <a:buChar char="●"/>
            </a:pPr>
            <a:r>
              <a:rPr lang="en" sz="2400" b="1"/>
              <a:t>Magical Realism:</a:t>
            </a:r>
            <a:r>
              <a:rPr lang="en" sz="2400"/>
              <a:t> Impossible or unrealistic events in a otherwise realistic narrative</a:t>
            </a:r>
          </a:p>
          <a:p>
            <a:pPr marL="457200" lvl="0" indent="-381000" rtl="0">
              <a:spcBef>
                <a:spcPts val="0"/>
              </a:spcBef>
              <a:buClr>
                <a:schemeClr val="lt1"/>
              </a:buClr>
              <a:buSzPct val="100000"/>
              <a:buFont typeface="Arial"/>
              <a:buChar char="●"/>
            </a:pPr>
            <a:r>
              <a:rPr lang="en" sz="2400" b="1"/>
              <a:t>Faction:</a:t>
            </a:r>
            <a:r>
              <a:rPr lang="en" sz="2400"/>
              <a:t> Mixing actual historical event with fictional events not defining which is factual and fictional</a:t>
            </a:r>
          </a:p>
          <a:p>
            <a:pPr marL="457200" lvl="0" indent="-381000">
              <a:spcBef>
                <a:spcPts val="0"/>
              </a:spcBef>
              <a:buClr>
                <a:schemeClr val="lt1"/>
              </a:buClr>
              <a:buSzPct val="100000"/>
              <a:buFont typeface="Arial"/>
              <a:buChar char="●"/>
            </a:pPr>
            <a:r>
              <a:rPr lang="en" sz="2400" b="1"/>
              <a:t>Reader Involvement:</a:t>
            </a:r>
            <a:r>
              <a:rPr lang="en" sz="2400"/>
              <a:t> Direct address to reader and openly acknowledging the fictional nature of the events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Clr>
                <a:schemeClr val="dk1"/>
              </a:buClr>
              <a:buFont typeface="Arial"/>
              <a:buNone/>
            </a:pPr>
            <a:endParaRPr sz="4800">
              <a:solidFill>
                <a:srgbClr val="FFFFFF"/>
              </a:solidFill>
            </a:endParaRPr>
          </a:p>
          <a:p>
            <a:pPr>
              <a:spcBef>
                <a:spcPts val="0"/>
              </a:spcBef>
              <a:buNone/>
            </a:pPr>
            <a:r>
              <a:rPr lang="en" sz="4800"/>
              <a:t>TECHNIQUES</a:t>
            </a:r>
          </a:p>
        </p:txBody>
      </p:sp>
      <p:sp>
        <p:nvSpPr>
          <p:cNvPr id="60" name="Shape 6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lt1"/>
              </a:buClr>
              <a:buSzPct val="100000"/>
              <a:buFont typeface="Arial"/>
              <a:buChar char="●"/>
            </a:pPr>
            <a:r>
              <a:rPr lang="en" sz="2400" b="1"/>
              <a:t>Pastiche:</a:t>
            </a:r>
            <a:r>
              <a:rPr lang="en" sz="2400"/>
              <a:t> Using previous writings in styles together to make a new styles</a:t>
            </a:r>
          </a:p>
          <a:p>
            <a:pPr marL="457200" lvl="0" indent="-381000" rtl="0">
              <a:spcBef>
                <a:spcPts val="0"/>
              </a:spcBef>
              <a:buClr>
                <a:schemeClr val="lt1"/>
              </a:buClr>
              <a:buSzPct val="100000"/>
              <a:buFont typeface="Arial"/>
              <a:buChar char="●"/>
            </a:pPr>
            <a:r>
              <a:rPr lang="en" sz="2400" b="1"/>
              <a:t>Intertextuality:</a:t>
            </a:r>
            <a:r>
              <a:rPr lang="en" sz="2400"/>
              <a:t> Previous literary works in another </a:t>
            </a:r>
          </a:p>
          <a:p>
            <a:pPr marL="457200" lvl="0" indent="-381000" rtl="0">
              <a:spcBef>
                <a:spcPts val="0"/>
              </a:spcBef>
              <a:buClr>
                <a:schemeClr val="lt1"/>
              </a:buClr>
              <a:buSzPct val="100000"/>
              <a:buFont typeface="Arial"/>
              <a:buChar char="●"/>
            </a:pPr>
            <a:r>
              <a:rPr lang="en" sz="2400" b="1"/>
              <a:t>Metafiction:</a:t>
            </a:r>
            <a:r>
              <a:rPr lang="en" sz="2400"/>
              <a:t> Writing about writing or making readers know of the fictional nature they are reading </a:t>
            </a:r>
          </a:p>
          <a:p>
            <a:pPr marL="457200" lvl="0" indent="-381000" rtl="0">
              <a:spcBef>
                <a:spcPts val="0"/>
              </a:spcBef>
              <a:buClr>
                <a:schemeClr val="lt1"/>
              </a:buClr>
              <a:buSzPct val="100000"/>
              <a:buFont typeface="Arial"/>
              <a:buChar char="●"/>
            </a:pPr>
            <a:r>
              <a:rPr lang="en" sz="2400" b="1"/>
              <a:t>Temporal distortion:</a:t>
            </a:r>
            <a:r>
              <a:rPr lang="en" sz="2400"/>
              <a:t> Using non-linear timelines and narrative techniques</a:t>
            </a:r>
          </a:p>
          <a:p>
            <a:pPr marL="457200" lvl="0" indent="-381000">
              <a:spcBef>
                <a:spcPts val="0"/>
              </a:spcBef>
              <a:buClr>
                <a:schemeClr val="lt1"/>
              </a:buClr>
              <a:buSzPct val="100000"/>
              <a:buFont typeface="Arial"/>
              <a:buChar char="●"/>
            </a:pPr>
            <a:r>
              <a:rPr lang="en" sz="2400" b="1"/>
              <a:t>Maximalism:</a:t>
            </a:r>
            <a:r>
              <a:rPr lang="en" sz="2400"/>
              <a:t> Disorganized, lengthy, high-detailed writing</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4800">
                <a:solidFill>
                  <a:srgbClr val="FFFFFF"/>
                </a:solidFill>
              </a:rPr>
              <a:t>FAMOUS EXAMPLES</a:t>
            </a:r>
          </a:p>
        </p:txBody>
      </p:sp>
      <p:sp>
        <p:nvSpPr>
          <p:cNvPr id="66" name="Shape 66"/>
          <p:cNvSpPr txBox="1">
            <a:spLocks noGrp="1"/>
          </p:cNvSpPr>
          <p:nvPr>
            <p:ph type="body" idx="1"/>
          </p:nvPr>
        </p:nvSpPr>
        <p:spPr>
          <a:xfrm>
            <a:off x="457200" y="1317625"/>
            <a:ext cx="8229600" cy="3725699"/>
          </a:xfrm>
          <a:prstGeom prst="rect">
            <a:avLst/>
          </a:prstGeom>
        </p:spPr>
        <p:txBody>
          <a:bodyPr lIns="91425" tIns="91425" rIns="91425" bIns="91425" anchor="t" anchorCtr="0">
            <a:noAutofit/>
          </a:bodyPr>
          <a:lstStyle/>
          <a:p>
            <a:pPr lvl="0" rtl="0">
              <a:lnSpc>
                <a:spcPct val="110000"/>
              </a:lnSpc>
              <a:spcBef>
                <a:spcPts val="0"/>
              </a:spcBef>
              <a:buNone/>
            </a:pPr>
            <a:r>
              <a:rPr lang="en" sz="1800" i="1">
                <a:solidFill>
                  <a:srgbClr val="FFFFFF"/>
                </a:solidFill>
              </a:rPr>
              <a:t>Infinite Jest </a:t>
            </a:r>
            <a:r>
              <a:rPr lang="en" sz="1800">
                <a:solidFill>
                  <a:srgbClr val="FFFFFF"/>
                </a:solidFill>
              </a:rPr>
              <a:t>David Foster Wallace</a:t>
            </a:r>
          </a:p>
          <a:p>
            <a:pPr lvl="0" rtl="0">
              <a:lnSpc>
                <a:spcPct val="110000"/>
              </a:lnSpc>
              <a:spcBef>
                <a:spcPts val="0"/>
              </a:spcBef>
              <a:buNone/>
            </a:pPr>
            <a:endParaRPr sz="1800">
              <a:solidFill>
                <a:srgbClr val="FFFFFF"/>
              </a:solidFill>
            </a:endParaRPr>
          </a:p>
          <a:p>
            <a:pPr lvl="0" rtl="0">
              <a:lnSpc>
                <a:spcPct val="110000"/>
              </a:lnSpc>
              <a:spcBef>
                <a:spcPts val="0"/>
              </a:spcBef>
              <a:buNone/>
            </a:pPr>
            <a:r>
              <a:rPr lang="en" sz="1800" i="1">
                <a:solidFill>
                  <a:srgbClr val="FFFFFF"/>
                </a:solidFill>
              </a:rPr>
              <a:t>Gravity’s Rainbow</a:t>
            </a:r>
            <a:r>
              <a:rPr lang="en" sz="1800">
                <a:solidFill>
                  <a:srgbClr val="FFFFFF"/>
                </a:solidFill>
              </a:rPr>
              <a:t> Thomas Pynchon</a:t>
            </a:r>
          </a:p>
          <a:p>
            <a:pPr lvl="0" rtl="0">
              <a:lnSpc>
                <a:spcPct val="110000"/>
              </a:lnSpc>
              <a:spcBef>
                <a:spcPts val="0"/>
              </a:spcBef>
              <a:buClr>
                <a:schemeClr val="dk1"/>
              </a:buClr>
              <a:buFont typeface="Arial"/>
              <a:buNone/>
            </a:pPr>
            <a:endParaRPr sz="1800">
              <a:solidFill>
                <a:srgbClr val="FFFFFF"/>
              </a:solidFill>
            </a:endParaRPr>
          </a:p>
          <a:p>
            <a:pPr lvl="0" rtl="0">
              <a:lnSpc>
                <a:spcPct val="110000"/>
              </a:lnSpc>
              <a:spcBef>
                <a:spcPts val="0"/>
              </a:spcBef>
              <a:buNone/>
            </a:pPr>
            <a:r>
              <a:rPr lang="en" sz="1800" i="1">
                <a:solidFill>
                  <a:srgbClr val="FFFFFF"/>
                </a:solidFill>
              </a:rPr>
              <a:t>Naked Lunch </a:t>
            </a:r>
            <a:r>
              <a:rPr lang="en" sz="1800">
                <a:solidFill>
                  <a:srgbClr val="FFFFFF"/>
                </a:solidFill>
              </a:rPr>
              <a:t>William S. Burroughs</a:t>
            </a:r>
          </a:p>
          <a:p>
            <a:pPr lvl="0" rtl="0">
              <a:lnSpc>
                <a:spcPct val="110000"/>
              </a:lnSpc>
              <a:spcBef>
                <a:spcPts val="0"/>
              </a:spcBef>
              <a:buNone/>
            </a:pPr>
            <a:endParaRPr sz="1800">
              <a:solidFill>
                <a:srgbClr val="FFFFFF"/>
              </a:solidFill>
            </a:endParaRPr>
          </a:p>
          <a:p>
            <a:pPr lvl="0" rtl="0">
              <a:lnSpc>
                <a:spcPct val="110000"/>
              </a:lnSpc>
              <a:spcBef>
                <a:spcPts val="0"/>
              </a:spcBef>
              <a:buNone/>
            </a:pPr>
            <a:r>
              <a:rPr lang="en" sz="1800" i="1">
                <a:solidFill>
                  <a:srgbClr val="FFFFFF"/>
                </a:solidFill>
              </a:rPr>
              <a:t>Catch-22</a:t>
            </a:r>
            <a:r>
              <a:rPr lang="en" sz="1800">
                <a:solidFill>
                  <a:srgbClr val="FFFFFF"/>
                </a:solidFill>
              </a:rPr>
              <a:t>  Joseph Heller</a:t>
            </a:r>
          </a:p>
          <a:p>
            <a:pPr lvl="0" rtl="0">
              <a:lnSpc>
                <a:spcPct val="110000"/>
              </a:lnSpc>
              <a:spcBef>
                <a:spcPts val="0"/>
              </a:spcBef>
              <a:buNone/>
            </a:pPr>
            <a:endParaRPr sz="1800">
              <a:solidFill>
                <a:srgbClr val="FFFFFF"/>
              </a:solidFill>
            </a:endParaRPr>
          </a:p>
          <a:p>
            <a:pPr lvl="0" rtl="0">
              <a:lnSpc>
                <a:spcPct val="110000"/>
              </a:lnSpc>
              <a:spcBef>
                <a:spcPts val="0"/>
              </a:spcBef>
              <a:buNone/>
            </a:pPr>
            <a:r>
              <a:rPr lang="en" sz="1800" i="1">
                <a:solidFill>
                  <a:srgbClr val="FFFFFF"/>
                </a:solidFill>
              </a:rPr>
              <a:t>American Psycho </a:t>
            </a:r>
            <a:r>
              <a:rPr lang="en" sz="1800">
                <a:solidFill>
                  <a:srgbClr val="FFFFFF"/>
                </a:solidFill>
              </a:rPr>
              <a:t>Bret Easton Ellis</a:t>
            </a:r>
          </a:p>
          <a:p>
            <a:pPr lvl="0" rtl="0">
              <a:lnSpc>
                <a:spcPct val="110000"/>
              </a:lnSpc>
              <a:spcBef>
                <a:spcPts val="0"/>
              </a:spcBef>
              <a:buNone/>
            </a:pPr>
            <a:endParaRPr sz="1800">
              <a:solidFill>
                <a:srgbClr val="FFFFFF"/>
              </a:solidFill>
            </a:endParaRPr>
          </a:p>
          <a:p>
            <a:pPr lvl="0" rtl="0">
              <a:lnSpc>
                <a:spcPct val="110000"/>
              </a:lnSpc>
              <a:spcBef>
                <a:spcPts val="0"/>
              </a:spcBef>
              <a:buNone/>
            </a:pPr>
            <a:endParaRPr sz="1800">
              <a:solidFill>
                <a:srgbClr val="FFFFFF"/>
              </a:solidFill>
            </a:endParaRPr>
          </a:p>
          <a:p>
            <a:pPr lvl="0" rtl="0">
              <a:lnSpc>
                <a:spcPct val="110000"/>
              </a:lnSpc>
              <a:spcBef>
                <a:spcPts val="0"/>
              </a:spcBef>
              <a:buNone/>
            </a:pPr>
            <a:endParaRPr sz="1800">
              <a:solidFill>
                <a:srgbClr val="FFFFFF"/>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164503"/>
            <a:ext cx="8229600" cy="857400"/>
          </a:xfrm>
          <a:prstGeom prst="rect">
            <a:avLst/>
          </a:prstGeom>
        </p:spPr>
        <p:txBody>
          <a:bodyPr lIns="91425" tIns="91425" rIns="91425" bIns="91425" anchor="b" anchorCtr="0">
            <a:noAutofit/>
          </a:bodyPr>
          <a:lstStyle/>
          <a:p>
            <a:pPr>
              <a:spcBef>
                <a:spcPts val="0"/>
              </a:spcBef>
              <a:buNone/>
            </a:pPr>
            <a:r>
              <a:rPr lang="en" sz="4800">
                <a:solidFill>
                  <a:srgbClr val="FFFFFF"/>
                </a:solidFill>
              </a:rPr>
              <a:t>SOURCES</a:t>
            </a:r>
          </a:p>
        </p:txBody>
      </p:sp>
      <p:sp>
        <p:nvSpPr>
          <p:cNvPr id="72" name="Shape 72"/>
          <p:cNvSpPr txBox="1">
            <a:spLocks noGrp="1"/>
          </p:cNvSpPr>
          <p:nvPr>
            <p:ph type="body" idx="1"/>
          </p:nvPr>
        </p:nvSpPr>
        <p:spPr>
          <a:xfrm>
            <a:off x="457200" y="1021900"/>
            <a:ext cx="8229600" cy="3725699"/>
          </a:xfrm>
          <a:prstGeom prst="rect">
            <a:avLst/>
          </a:prstGeom>
        </p:spPr>
        <p:txBody>
          <a:bodyPr lIns="91425" tIns="91425" rIns="91425" bIns="91425" anchor="t" anchorCtr="0">
            <a:noAutofit/>
          </a:bodyPr>
          <a:lstStyle/>
          <a:p>
            <a:pPr rtl="0">
              <a:spcBef>
                <a:spcPts val="0"/>
              </a:spcBef>
              <a:buNone/>
            </a:pPr>
            <a:r>
              <a:rPr lang="en" sz="1800"/>
              <a:t>"Writers History - Postmodernism." Writers History - Postmodernism. N.p., n.d. Web. 03 Mar. 2015.</a:t>
            </a:r>
          </a:p>
          <a:p>
            <a:pPr rtl="0">
              <a:spcBef>
                <a:spcPts val="0"/>
              </a:spcBef>
              <a:buNone/>
            </a:pPr>
            <a:endParaRPr sz="1800"/>
          </a:p>
          <a:p>
            <a:pPr rtl="0">
              <a:spcBef>
                <a:spcPts val="0"/>
              </a:spcBef>
              <a:buNone/>
            </a:pPr>
            <a:r>
              <a:rPr lang="en" sz="1800"/>
              <a:t>N.p., n.d. Web. 03 Mar. 2015.</a:t>
            </a:r>
          </a:p>
          <a:p>
            <a:pPr rtl="0">
              <a:spcBef>
                <a:spcPts val="0"/>
              </a:spcBef>
              <a:buNone/>
            </a:pPr>
            <a:endParaRPr sz="1800"/>
          </a:p>
          <a:p>
            <a:pPr rtl="0">
              <a:spcBef>
                <a:spcPts val="0"/>
              </a:spcBef>
              <a:buNone/>
            </a:pPr>
            <a:r>
              <a:rPr lang="en" sz="1800"/>
              <a:t>PBS. PBS, n.d. Web. 03 Mar. 2015.</a:t>
            </a:r>
          </a:p>
          <a:p>
            <a:pPr rtl="0">
              <a:spcBef>
                <a:spcPts val="0"/>
              </a:spcBef>
              <a:buNone/>
            </a:pPr>
            <a:endParaRPr sz="1800"/>
          </a:p>
          <a:p>
            <a:pPr rtl="0">
              <a:spcBef>
                <a:spcPts val="0"/>
              </a:spcBef>
              <a:buNone/>
            </a:pPr>
            <a:r>
              <a:rPr lang="en" sz="1800"/>
              <a:t>Digital image. N.p., n.d. Web.</a:t>
            </a:r>
          </a:p>
          <a:p>
            <a:pPr rtl="0">
              <a:spcBef>
                <a:spcPts val="0"/>
              </a:spcBef>
              <a:buNone/>
            </a:pPr>
            <a:endParaRPr sz="1800"/>
          </a:p>
          <a:p>
            <a:pPr rtl="0">
              <a:spcBef>
                <a:spcPts val="0"/>
              </a:spcBef>
              <a:buNone/>
            </a:pPr>
            <a:r>
              <a:rPr lang="en" sz="1800"/>
              <a:t>"Welcome to the Purdue OWL." Purdue OWL: Literary Theory and Schools of Criticism. N.p., n.d. Web. 04 Mar. 2015.</a:t>
            </a:r>
          </a:p>
          <a:p>
            <a:pPr>
              <a:spcBef>
                <a:spcPts val="0"/>
              </a:spcBef>
              <a:buNone/>
            </a:pPr>
            <a:endParaRPr sz="180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endParaRPr/>
          </a:p>
        </p:txBody>
      </p:sp>
      <p:sp>
        <p:nvSpPr>
          <p:cNvPr id="78" name="Shape 7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pic>
        <p:nvPicPr>
          <p:cNvPr id="79" name="Shape 79"/>
          <p:cNvPicPr preferRelativeResize="0"/>
          <p:nvPr/>
        </p:nvPicPr>
        <p:blipFill rotWithShape="1">
          <a:blip r:embed="rId3">
            <a:alphaModFix/>
          </a:blip>
          <a:srcRect b="5419"/>
          <a:stretch/>
        </p:blipFill>
        <p:spPr>
          <a:xfrm>
            <a:off x="303425" y="126550"/>
            <a:ext cx="8339724" cy="48904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381</Words>
  <Application>Microsoft Office PowerPoint</Application>
  <PresentationFormat>On-screen Show (16:9)</PresentationFormat>
  <Paragraphs>43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simple-dark</vt:lpstr>
      <vt:lpstr>PowerPoint Presentation</vt:lpstr>
      <vt:lpstr>WHAT</vt:lpstr>
      <vt:lpstr>ORIGIN</vt:lpstr>
      <vt:lpstr>CHARACTERISTICS</vt:lpstr>
      <vt:lpstr>TECHNIQUES</vt:lpstr>
      <vt:lpstr> TECHNIQUES</vt:lpstr>
      <vt:lpstr>FAMOUS EXAMPLES</vt:lpstr>
      <vt:lpstr>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Gayle, John</dc:creator>
  <cp:lastModifiedBy>Gayle, John</cp:lastModifiedBy>
  <cp:revision>1</cp:revision>
  <dcterms:modified xsi:type="dcterms:W3CDTF">2015-03-04T15:08:34Z</dcterms:modified>
</cp:coreProperties>
</file>