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7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55704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mplypsychology.org/psyche.html" TargetMode="External"/><Relationship Id="rId3" Type="http://schemas.openxmlformats.org/officeDocument/2006/relationships/hyperlink" Target="http://education-portal.com/academy/lesson/psychoanalysis-theory-definition-lesson-quiz.html" TargetMode="External"/><Relationship Id="rId7" Type="http://schemas.openxmlformats.org/officeDocument/2006/relationships/hyperlink" Target="http://bcs.bedfordstmartins.com/virtualit/poetry/critical_define/crit_psycho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.wsu.edu/~delahoyd/psycho.crit.html" TargetMode="External"/><Relationship Id="rId5" Type="http://schemas.openxmlformats.org/officeDocument/2006/relationships/hyperlink" Target="https://www.boundless.com/psychology/textbooks/boundless-psychology-textbook/personality-16/psychodynamic-perspective-on-personality-77/freud-s-psychoanalytic-theory-of-personality-304-12839/" TargetMode="External"/><Relationship Id="rId4" Type="http://schemas.openxmlformats.org/officeDocument/2006/relationships/hyperlink" Target="https://owl.english.purdue.edu/owl/resource/722/04/" TargetMode="External"/><Relationship Id="rId9" Type="http://schemas.openxmlformats.org/officeDocument/2006/relationships/hyperlink" Target="http://www.britannica.com/EBchecked/topic/425451/Oedipus-comple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3103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222222"/>
                </a:solidFill>
                <a:latin typeface="Droid Serif"/>
                <a:ea typeface="Droid Serif"/>
                <a:cs typeface="Droid Serif"/>
                <a:sym typeface="Droid Serif"/>
              </a:rPr>
              <a:t>Psychoanalysis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latin typeface="Droid Serif"/>
                <a:ea typeface="Droid Serif"/>
                <a:cs typeface="Droid Serif"/>
                <a:sym typeface="Droid Serif"/>
              </a:rPr>
              <a:t>By: Fasica Mersha, Cxan Burton, Felina Thomas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4937" y="420275"/>
            <a:ext cx="1463124" cy="146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Introduction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347474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❖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Started by Sigmund Freud, one of the earliest psychologists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❖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Psychoanalysis literary criticism was a reaction to the psychoanalytic principles developed by Sigmund Freud.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❖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Looks at the unconscious and conscious mind of the author or character</a:t>
            </a:r>
          </a:p>
          <a:p>
            <a:pPr>
              <a:spcBef>
                <a:spcPts val="0"/>
              </a:spcBef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237" y="2883125"/>
            <a:ext cx="1443525" cy="21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Id, Ego, and Superego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800" y="3631725"/>
            <a:ext cx="2822400" cy="144254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46500" y="1347475"/>
            <a:ext cx="8450999" cy="35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❖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Id: instinctive component of personality present from birth; focuses on pleasure principle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❖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Ego: modified by direct influence of external world; focuses on reality principle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❖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Superego: develops around age 5; controls Id’s impulses; moral standards acquired from parents and society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➢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Ideal Self: Model behavior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➢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Conscience: Guilty feelings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Oedipus Complex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347475"/>
            <a:ext cx="8423699" cy="351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❖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Oedipus Complex is a desire for sexual involvement with someone similar to the parent of the opposite sex and a concomitant sense of rivalry with the parent of the same sex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❖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Applied to children as they grow up 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❖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 want wives/girlfriends like their mothers and women want husbands/boyfriends like their fathers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❖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compete for love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1350" y="3485775"/>
            <a:ext cx="2221299" cy="157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>
                <a:latin typeface="Droid Serif"/>
                <a:ea typeface="Droid Serif"/>
                <a:cs typeface="Droid Serif"/>
                <a:sym typeface="Droid Serif"/>
              </a:rPr>
              <a:t>The Unconscious, the Desires, and the Defenses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347474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❖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The unconscious mind is made up of the irrational desires; Freud thought that childhood experiences dictated this. A person’s personality is based upon this. </a:t>
            </a:r>
          </a:p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❖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A desire is described as a longing for something. This is different from emotion; emotion is based upon the mental state of someone. Desires are things that the body needs (eg. hunger or sleep)</a:t>
            </a:r>
          </a:p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❖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The defenses are ways to cope with anxieties or harmful drives. Sigmund Freud believed that these were unconscious.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Beliefs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347474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❖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person’s development is determined by events from their childhood.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❖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Irrational drives greatly affect human attitude, mannerism, experience, and thought.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❖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Irrational drives are unconscious.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❖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Trying to bring these irrational drives to awareness meets defense mechanisms as psychological resistance.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❖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Conflicts between conscious and unconscious material can form mental and emotional disturbances. (Anxiety, depression, etc.)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❖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Liberation  from unconscious material can be achieved through bringing the material into the conscious mind. (Skilled guidance, therapeutic intervention, etc.)</a:t>
            </a:r>
          </a:p>
          <a:p>
            <a:pPr lvl="0" rtl="0">
              <a:spcBef>
                <a:spcPts val="0"/>
              </a:spcBef>
              <a:buNone/>
            </a:pP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sz="19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Authors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347474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❖"/>
            </a:pP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Jacques Lacan was a post-freudian author who treated the unconscious as a language (rather than as a form or repression). </a:t>
            </a:r>
          </a:p>
          <a:p>
            <a:pPr marL="914400" lvl="1" indent="-3556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➢"/>
            </a:pP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He believed that human passion depends on the desires of others and we (as humans) express deep emotions due to the shift of others.</a:t>
            </a:r>
            <a:r>
              <a:rPr lang="en" sz="2000" dirty="0"/>
              <a:t> </a:t>
            </a:r>
          </a:p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❖"/>
            </a:pPr>
            <a:endParaRPr lang="en" sz="20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❖"/>
            </a:pPr>
            <a:r>
              <a:rPr lang="en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Carl 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Jung is also relevant; he was a student of Sigmund Freud and is best. </a:t>
            </a:r>
          </a:p>
          <a:p>
            <a:pPr marL="914400" lvl="1" indent="-355600" rtl="0">
              <a:spcBef>
                <a:spcPts val="0"/>
              </a:spcBef>
              <a:buClr>
                <a:schemeClr val="dk2"/>
              </a:buClr>
              <a:buSzPct val="100000"/>
              <a:buFont typeface="Times New Roman"/>
              <a:buChar char="➢"/>
            </a:pP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He is given credit for developing the basis for the dream analysis, the collective unconsciousness, and studying the human psyche, and archetypes (models of people). </a:t>
            </a:r>
          </a:p>
          <a:p>
            <a:pPr lvl="0" rtl="0">
              <a:spcBef>
                <a:spcPts val="0"/>
              </a:spcBef>
              <a:buNone/>
            </a:pPr>
            <a:endParaRPr sz="1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9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Bibliography 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100" u="sng">
                <a:solidFill>
                  <a:srgbClr val="0000FF"/>
                </a:solidFill>
                <a:hlinkClick r:id="rId3"/>
              </a:rPr>
              <a:t>http://education-portal.com/academy/lesson/psychoanalysis-theory-definition-lesson-quiz.html</a:t>
            </a:r>
            <a:r>
              <a:rPr lang="en" sz="1100">
                <a:solidFill>
                  <a:srgbClr val="0000FF"/>
                </a:solidFill>
              </a:rPr>
              <a:t> </a:t>
            </a:r>
          </a:p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100" u="sng">
                <a:solidFill>
                  <a:srgbClr val="0000FF"/>
                </a:solidFill>
                <a:hlinkClick r:id="rId4"/>
              </a:rPr>
              <a:t>https://owl.english.purdue.edu/owl/resource/722/04/</a:t>
            </a:r>
            <a:r>
              <a:rPr lang="en" sz="1100">
                <a:solidFill>
                  <a:srgbClr val="0000FF"/>
                </a:solidFill>
              </a:rPr>
              <a:t> </a:t>
            </a:r>
          </a:p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100" u="sng">
                <a:solidFill>
                  <a:srgbClr val="0000FF"/>
                </a:solidFill>
                <a:hlinkClick r:id="rId5"/>
              </a:rPr>
              <a:t>https://www.boundless.com/psychology/textbooks/boundless-psychology-textbook/personality-16/psychodynamic-perspective-on-personality-77/freud-s-psychoanalytic-theory-of-personality-304-12839/</a:t>
            </a:r>
            <a:r>
              <a:rPr lang="en" sz="1100">
                <a:solidFill>
                  <a:srgbClr val="0000FF"/>
                </a:solidFill>
              </a:rPr>
              <a:t> </a:t>
            </a:r>
          </a:p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100" u="sng">
                <a:solidFill>
                  <a:srgbClr val="0000FF"/>
                </a:solidFill>
                <a:hlinkClick r:id="rId6"/>
              </a:rPr>
              <a:t>http://public.wsu.edu/~delahoyd/psycho.crit.html</a:t>
            </a:r>
          </a:p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100" u="sng">
                <a:solidFill>
                  <a:srgbClr val="0000FF"/>
                </a:solidFill>
                <a:hlinkClick r:id="rId7"/>
              </a:rPr>
              <a:t>http://bcs.bedfordstmartins.com/virtualit/poetry/critical_define/crit_psycho.html</a:t>
            </a:r>
            <a:r>
              <a:rPr lang="en" sz="1100"/>
              <a:t> </a:t>
            </a:r>
          </a:p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100" u="sng">
                <a:solidFill>
                  <a:srgbClr val="0000FF"/>
                </a:solidFill>
                <a:hlinkClick r:id="rId8"/>
              </a:rPr>
              <a:t>http://www.simplypsychology.org/psyche.html</a:t>
            </a:r>
            <a:r>
              <a:rPr lang="en" sz="1100">
                <a:solidFill>
                  <a:srgbClr val="0000FF"/>
                </a:solidFill>
              </a:rPr>
              <a:t> </a:t>
            </a:r>
          </a:p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100" u="sng">
                <a:solidFill>
                  <a:srgbClr val="0000FF"/>
                </a:solidFill>
                <a:hlinkClick r:id="rId9"/>
              </a:rPr>
              <a:t>http://www.britannica.com/EBchecked/topic/425451/Oedipus-complex</a:t>
            </a:r>
            <a:r>
              <a:rPr lang="en" sz="1100">
                <a:solidFill>
                  <a:srgbClr val="0000FF"/>
                </a:solidFill>
              </a:rPr>
              <a:t> </a:t>
            </a:r>
          </a:p>
          <a:p>
            <a:pPr marL="457200" lvl="0" indent="-298450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</a:rPr>
              <a:t>Schacter, Daniel L. (2011). </a:t>
            </a:r>
            <a:r>
              <a:rPr lang="en" sz="1100" i="1">
                <a:solidFill>
                  <a:schemeClr val="dk1"/>
                </a:solidFill>
              </a:rPr>
              <a:t>Psychology Second Edition</a:t>
            </a:r>
            <a:r>
              <a:rPr lang="en" sz="1100">
                <a:solidFill>
                  <a:schemeClr val="dk1"/>
                </a:solidFill>
              </a:rPr>
              <a:t>. 41 Madison Avenue, New York, NY 10010: Worth Publishers. pp. 482–483.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hlinkClick r:id="rId7"/>
            </a:endParaRP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0000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On-screen Show (16:9)</PresentationFormat>
  <Paragraphs>45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modern</vt:lpstr>
      <vt:lpstr>Psychoanalysis</vt:lpstr>
      <vt:lpstr>Introduction</vt:lpstr>
      <vt:lpstr>Id, Ego, and Superego</vt:lpstr>
      <vt:lpstr>Oedipus Complex</vt:lpstr>
      <vt:lpstr>The Unconscious, the Desires, and the Defenses</vt:lpstr>
      <vt:lpstr>Beliefs</vt:lpstr>
      <vt:lpstr>Authors</vt:lpstr>
      <vt:lpstr>Bibliography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Psychoanalysis</dc:title>
  <dc:creator>Gayle, John</dc:creator>
  <cp:lastModifiedBy>Gayle, John</cp:lastModifiedBy>
  <cp:revision>2</cp:revision>
  <dcterms:modified xsi:type="dcterms:W3CDTF">2015-03-05T14:53:43Z</dcterms:modified>
</cp:coreProperties>
</file>