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72" y="-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9887816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2" name="Shape 12"/>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pic>
        <p:nvPicPr>
          <p:cNvPr id="13" name="Shape 13"/>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9"/>
        <p:cNvGrpSpPr/>
        <p:nvPr/>
      </p:nvGrpSpPr>
      <p:grpSpPr>
        <a:xfrm>
          <a:off x="0" y="0"/>
          <a:ext cx="0" cy="0"/>
          <a:chOff x="0" y="0"/>
          <a:chExt cx="0" cy="0"/>
        </a:xfrm>
      </p:grpSpPr>
      <p:sp>
        <p:nvSpPr>
          <p:cNvPr id="30" name="Shape 3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pic>
        <p:nvPicPr>
          <p:cNvPr id="8" name="Shape 8"/>
          <p:cNvPicPr preferRelativeResize="0"/>
          <p:nvPr/>
        </p:nvPicPr>
        <p:blipFill>
          <a:blip r:embed="rId8">
            <a:alphaModFix/>
          </a:blip>
          <a:stretch>
            <a:fillRect/>
          </a:stretch>
        </p:blipFill>
        <p:spPr>
          <a:xfrm>
            <a:off x="0" y="42175"/>
            <a:ext cx="9144000" cy="51435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jsu.edu/faculty/harris/Eng101_QueerDef.pdf" TargetMode="External"/><Relationship Id="rId3" Type="http://schemas.openxmlformats.org/officeDocument/2006/relationships/hyperlink" Target="http://www.theory.org.uk/ctr-que1.htm" TargetMode="External"/><Relationship Id="rId7" Type="http://schemas.openxmlformats.org/officeDocument/2006/relationships/hyperlink" Target="https://owl.english.purdue.edu/owl/resource/722/1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goodreads.com/shelf/show/queer-theory" TargetMode="External"/><Relationship Id="rId5" Type="http://schemas.openxmlformats.org/officeDocument/2006/relationships/hyperlink" Target="http://www.glbtq.com/literature/lit_theory,3.html" TargetMode="External"/><Relationship Id="rId4" Type="http://schemas.openxmlformats.org/officeDocument/2006/relationships/hyperlink" Target="http://www.shmoop.com/queer-the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685800" y="1583342"/>
            <a:ext cx="7772400" cy="1159799"/>
          </a:xfrm>
          <a:prstGeom prst="rect">
            <a:avLst/>
          </a:prstGeom>
        </p:spPr>
        <p:txBody>
          <a:bodyPr lIns="91425" tIns="91425" rIns="91425" bIns="91425" anchor="b" anchorCtr="0">
            <a:noAutofit/>
          </a:bodyPr>
          <a:lstStyle/>
          <a:p>
            <a:pPr>
              <a:spcBef>
                <a:spcPts val="0"/>
              </a:spcBef>
              <a:buNone/>
            </a:pPr>
            <a:r>
              <a:rPr lang="en">
                <a:solidFill>
                  <a:srgbClr val="FF0000"/>
                </a:solidFill>
                <a:latin typeface="Monofett"/>
                <a:ea typeface="Monofett"/>
                <a:cs typeface="Monofett"/>
                <a:sym typeface="Monofett"/>
              </a:rPr>
              <a:t>Q</a:t>
            </a:r>
            <a:r>
              <a:rPr lang="en">
                <a:solidFill>
                  <a:srgbClr val="FF9410"/>
                </a:solidFill>
                <a:latin typeface="Monofett"/>
                <a:ea typeface="Monofett"/>
                <a:cs typeface="Monofett"/>
                <a:sym typeface="Monofett"/>
              </a:rPr>
              <a:t>u</a:t>
            </a:r>
            <a:r>
              <a:rPr lang="en">
                <a:solidFill>
                  <a:srgbClr val="FFE004"/>
                </a:solidFill>
                <a:latin typeface="Monofett"/>
                <a:ea typeface="Monofett"/>
                <a:cs typeface="Monofett"/>
                <a:sym typeface="Monofett"/>
              </a:rPr>
              <a:t>e</a:t>
            </a:r>
            <a:r>
              <a:rPr lang="en">
                <a:solidFill>
                  <a:srgbClr val="00FF00"/>
                </a:solidFill>
                <a:latin typeface="Monofett"/>
                <a:ea typeface="Monofett"/>
                <a:cs typeface="Monofett"/>
                <a:sym typeface="Monofett"/>
              </a:rPr>
              <a:t>e</a:t>
            </a:r>
            <a:r>
              <a:rPr lang="en">
                <a:solidFill>
                  <a:srgbClr val="00FFFF"/>
                </a:solidFill>
                <a:latin typeface="Monofett"/>
                <a:ea typeface="Monofett"/>
                <a:cs typeface="Monofett"/>
                <a:sym typeface="Monofett"/>
              </a:rPr>
              <a:t>r</a:t>
            </a:r>
            <a:r>
              <a:rPr lang="en">
                <a:latin typeface="Monofett"/>
                <a:ea typeface="Monofett"/>
                <a:cs typeface="Monofett"/>
                <a:sym typeface="Monofett"/>
              </a:rPr>
              <a:t> </a:t>
            </a:r>
            <a:r>
              <a:rPr lang="en">
                <a:solidFill>
                  <a:srgbClr val="0000FF"/>
                </a:solidFill>
                <a:latin typeface="Monofett"/>
                <a:ea typeface="Monofett"/>
                <a:cs typeface="Monofett"/>
                <a:sym typeface="Monofett"/>
              </a:rPr>
              <a:t>T</a:t>
            </a:r>
            <a:r>
              <a:rPr lang="en">
                <a:solidFill>
                  <a:srgbClr val="9900FF"/>
                </a:solidFill>
                <a:latin typeface="Monofett"/>
                <a:ea typeface="Monofett"/>
                <a:cs typeface="Monofett"/>
                <a:sym typeface="Monofett"/>
              </a:rPr>
              <a:t>h</a:t>
            </a:r>
            <a:r>
              <a:rPr lang="en">
                <a:solidFill>
                  <a:srgbClr val="FF00FF"/>
                </a:solidFill>
                <a:latin typeface="Monofett"/>
                <a:ea typeface="Monofett"/>
                <a:cs typeface="Monofett"/>
                <a:sym typeface="Monofett"/>
              </a:rPr>
              <a:t>e</a:t>
            </a:r>
            <a:r>
              <a:rPr lang="en">
                <a:solidFill>
                  <a:srgbClr val="FF0000"/>
                </a:solidFill>
                <a:latin typeface="Monofett"/>
                <a:ea typeface="Monofett"/>
                <a:cs typeface="Monofett"/>
                <a:sym typeface="Monofett"/>
              </a:rPr>
              <a:t>o</a:t>
            </a:r>
            <a:r>
              <a:rPr lang="en">
                <a:solidFill>
                  <a:srgbClr val="FF9410"/>
                </a:solidFill>
                <a:latin typeface="Monofett"/>
                <a:ea typeface="Monofett"/>
                <a:cs typeface="Monofett"/>
                <a:sym typeface="Monofett"/>
              </a:rPr>
              <a:t>r</a:t>
            </a:r>
            <a:r>
              <a:rPr lang="en">
                <a:solidFill>
                  <a:srgbClr val="FFE004"/>
                </a:solidFill>
                <a:latin typeface="Monofett"/>
                <a:ea typeface="Monofett"/>
                <a:cs typeface="Monofett"/>
                <a:sym typeface="Monofett"/>
              </a:rPr>
              <a:t>y</a:t>
            </a:r>
          </a:p>
        </p:txBody>
      </p:sp>
      <p:sp>
        <p:nvSpPr>
          <p:cNvPr id="33" name="Shape 33"/>
          <p:cNvSpPr txBox="1">
            <a:spLocks noGrp="1"/>
          </p:cNvSpPr>
          <p:nvPr>
            <p:ph type="subTitle" idx="1"/>
          </p:nvPr>
        </p:nvSpPr>
        <p:spPr>
          <a:xfrm>
            <a:off x="318850" y="2840050"/>
            <a:ext cx="8491499" cy="784799"/>
          </a:xfrm>
          <a:prstGeom prst="rect">
            <a:avLst/>
          </a:prstGeom>
        </p:spPr>
        <p:txBody>
          <a:bodyPr lIns="91425" tIns="91425" rIns="91425" bIns="91425" anchor="t" anchorCtr="0">
            <a:noAutofit/>
          </a:bodyPr>
          <a:lstStyle/>
          <a:p>
            <a:pPr>
              <a:spcBef>
                <a:spcPts val="0"/>
              </a:spcBef>
              <a:buNone/>
            </a:pPr>
            <a:r>
              <a:rPr lang="en"/>
              <a:t>By: Michele Presmy, </a:t>
            </a:r>
            <a:r>
              <a:rPr lang="en">
                <a:solidFill>
                  <a:srgbClr val="FF00FF"/>
                </a:solidFill>
              </a:rPr>
              <a:t>Nile Ravenell</a:t>
            </a:r>
            <a:r>
              <a:rPr lang="en"/>
              <a:t>, Briana Wood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What is Queer Theory</a:t>
            </a:r>
          </a:p>
        </p:txBody>
      </p:sp>
      <p:sp>
        <p:nvSpPr>
          <p:cNvPr id="39" name="Shape 39"/>
          <p:cNvSpPr txBox="1">
            <a:spLocks noGrp="1"/>
          </p:cNvSpPr>
          <p:nvPr>
            <p:ph type="body" idx="1"/>
          </p:nvPr>
        </p:nvSpPr>
        <p:spPr>
          <a:xfrm>
            <a:off x="457200" y="1003975"/>
            <a:ext cx="8229600" cy="3725699"/>
          </a:xfrm>
          <a:prstGeom prst="rect">
            <a:avLst/>
          </a:prstGeom>
        </p:spPr>
        <p:txBody>
          <a:bodyPr lIns="91425" tIns="91425" rIns="91425" bIns="91425" anchor="t" anchorCtr="0">
            <a:noAutofit/>
          </a:bodyPr>
          <a:lstStyle/>
          <a:p>
            <a:pPr lvl="0">
              <a:spcBef>
                <a:spcPts val="0"/>
              </a:spcBef>
              <a:buNone/>
            </a:pPr>
            <a:r>
              <a:rPr lang="en" sz="2400"/>
              <a:t>Queer theory is a set of ideas based around the idea that identities are not fixed and do not determine who we are. It is anything that has to do with with sexuality and identity. The queer theory stems from feminism and gay/lesbian studies. It suggests that it is meaningless to talk in general about 'women' or any other group, as identities consist of so many elements that to assume that people can be seen collectively on the basis of one shared characteristic is wrong.</a:t>
            </a:r>
            <a:r>
              <a:rPr lang="en" sz="2400">
                <a:latin typeface="Monofett"/>
                <a:ea typeface="Monofett"/>
                <a:cs typeface="Monofett"/>
                <a:sym typeface="Monofett"/>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Basics of Queer Theory</a:t>
            </a:r>
          </a:p>
        </p:txBody>
      </p:sp>
      <p:sp>
        <p:nvSpPr>
          <p:cNvPr id="45" name="Shape 45"/>
          <p:cNvSpPr txBox="1">
            <a:spLocks noGrp="1"/>
          </p:cNvSpPr>
          <p:nvPr>
            <p:ph type="body" idx="1"/>
          </p:nvPr>
        </p:nvSpPr>
        <p:spPr>
          <a:xfrm>
            <a:off x="457200" y="1141125"/>
            <a:ext cx="8229600" cy="3784800"/>
          </a:xfrm>
          <a:prstGeom prst="rect">
            <a:avLst/>
          </a:prstGeom>
        </p:spPr>
        <p:txBody>
          <a:bodyPr lIns="91425" tIns="91425" rIns="91425" bIns="91425" anchor="t" anchorCtr="0">
            <a:noAutofit/>
          </a:bodyPr>
          <a:lstStyle/>
          <a:p>
            <a:pPr>
              <a:spcBef>
                <a:spcPts val="0"/>
              </a:spcBef>
              <a:buNone/>
            </a:pPr>
            <a:r>
              <a:rPr lang="en"/>
              <a:t>The queer theory is fairly new so there the basics of the theory are still being formed. However, the queer theory is used in books to provide clues at the characters sexuality. Hints at feminine characteristics for a male character, or masculine characteristics for a female character, expresses the stereotypical homosexual.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Who Founded Queer Theory</a:t>
            </a:r>
          </a:p>
        </p:txBody>
      </p:sp>
      <p:sp>
        <p:nvSpPr>
          <p:cNvPr id="51" name="Shape 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The term “queer theory” was developed in the 1990s by Italian feminist and film theorist, Teresa de Lauretis, for a conference she organized at the University of California, Santa Cruz.</a:t>
            </a:r>
          </a:p>
          <a:p>
            <a:pPr rtl="0">
              <a:spcBef>
                <a:spcPts val="0"/>
              </a:spcBef>
              <a:buNone/>
            </a:pPr>
            <a:r>
              <a:rPr lang="en" sz="2400"/>
              <a:t>It was also defined by Glen Elder, Lawrence Knopp, and Heidi Nast.</a:t>
            </a:r>
          </a:p>
          <a:p>
            <a:pPr rtl="0">
              <a:spcBef>
                <a:spcPts val="0"/>
              </a:spcBef>
              <a:buNone/>
            </a:pPr>
            <a:endParaRPr sz="2400"/>
          </a:p>
          <a:p>
            <a:pPr>
              <a:spcBef>
                <a:spcPts val="0"/>
              </a:spcBef>
              <a:buNone/>
            </a:pPr>
            <a:endParaRPr sz="24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Queer Theory Authors</a:t>
            </a:r>
          </a:p>
        </p:txBody>
      </p:sp>
      <p:pic>
        <p:nvPicPr>
          <p:cNvPr id="57" name="Shape 57"/>
          <p:cNvPicPr preferRelativeResize="0"/>
          <p:nvPr/>
        </p:nvPicPr>
        <p:blipFill>
          <a:blip r:embed="rId3">
            <a:alphaModFix/>
          </a:blip>
          <a:stretch>
            <a:fillRect/>
          </a:stretch>
        </p:blipFill>
        <p:spPr>
          <a:xfrm>
            <a:off x="398450" y="3152394"/>
            <a:ext cx="960824" cy="1489649"/>
          </a:xfrm>
          <a:prstGeom prst="rect">
            <a:avLst/>
          </a:prstGeom>
          <a:noFill/>
          <a:ln>
            <a:noFill/>
          </a:ln>
        </p:spPr>
      </p:pic>
      <p:sp>
        <p:nvSpPr>
          <p:cNvPr id="58" name="Shape 58"/>
          <p:cNvSpPr txBox="1"/>
          <p:nvPr/>
        </p:nvSpPr>
        <p:spPr>
          <a:xfrm>
            <a:off x="398450" y="1830987"/>
            <a:ext cx="1791899" cy="553799"/>
          </a:xfrm>
          <a:prstGeom prst="rect">
            <a:avLst/>
          </a:prstGeom>
          <a:noFill/>
          <a:ln>
            <a:noFill/>
          </a:ln>
        </p:spPr>
        <p:txBody>
          <a:bodyPr lIns="91425" tIns="91425" rIns="91425" bIns="91425" anchor="t" anchorCtr="0">
            <a:noAutofit/>
          </a:bodyPr>
          <a:lstStyle/>
          <a:p>
            <a:pPr lvl="0" algn="ctr" rtl="0">
              <a:spcBef>
                <a:spcPts val="0"/>
              </a:spcBef>
              <a:buClr>
                <a:schemeClr val="dk1"/>
              </a:buClr>
              <a:buSzPct val="78571"/>
              <a:buFont typeface="Arial"/>
              <a:buNone/>
            </a:pPr>
            <a:r>
              <a:rPr lang="en"/>
              <a:t>Judith Butler</a:t>
            </a:r>
          </a:p>
          <a:p>
            <a:pPr lvl="0" algn="ctr" rtl="0">
              <a:spcBef>
                <a:spcPts val="0"/>
              </a:spcBef>
              <a:buNone/>
            </a:pPr>
            <a:r>
              <a:rPr lang="en" b="1"/>
              <a:t>Gender Trouble</a:t>
            </a:r>
          </a:p>
          <a:p>
            <a:pPr lvl="0" algn="ctr" rtl="0">
              <a:spcBef>
                <a:spcPts val="0"/>
              </a:spcBef>
              <a:buClr>
                <a:schemeClr val="dk1"/>
              </a:buClr>
              <a:buFont typeface="Arial"/>
              <a:buNone/>
            </a:pPr>
            <a:endParaRPr b="1"/>
          </a:p>
          <a:p>
            <a:pPr lvl="0" algn="ctr" rtl="0">
              <a:spcBef>
                <a:spcPts val="0"/>
              </a:spcBef>
              <a:buClr>
                <a:srgbClr val="000000"/>
              </a:buClr>
              <a:buFont typeface="Arial"/>
              <a:buNone/>
            </a:pPr>
            <a:endParaRPr/>
          </a:p>
        </p:txBody>
      </p:sp>
      <p:pic>
        <p:nvPicPr>
          <p:cNvPr id="59" name="Shape 59"/>
          <p:cNvPicPr preferRelativeResize="0"/>
          <p:nvPr/>
        </p:nvPicPr>
        <p:blipFill>
          <a:blip r:embed="rId4">
            <a:alphaModFix/>
          </a:blip>
          <a:stretch>
            <a:fillRect/>
          </a:stretch>
        </p:blipFill>
        <p:spPr>
          <a:xfrm>
            <a:off x="1359275" y="3152400"/>
            <a:ext cx="949174" cy="1489650"/>
          </a:xfrm>
          <a:prstGeom prst="rect">
            <a:avLst/>
          </a:prstGeom>
          <a:noFill/>
          <a:ln>
            <a:noFill/>
          </a:ln>
        </p:spPr>
      </p:pic>
      <p:sp>
        <p:nvSpPr>
          <p:cNvPr id="60" name="Shape 60"/>
          <p:cNvSpPr txBox="1"/>
          <p:nvPr/>
        </p:nvSpPr>
        <p:spPr>
          <a:xfrm>
            <a:off x="2945125" y="1860387"/>
            <a:ext cx="2299199" cy="4950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1"/>
                </a:solidFill>
              </a:rPr>
              <a:t>Eve Kosofsky Sedgwick</a:t>
            </a:r>
          </a:p>
          <a:p>
            <a:pPr lvl="0" algn="ctr" rtl="0">
              <a:spcBef>
                <a:spcPts val="0"/>
              </a:spcBef>
              <a:buNone/>
            </a:pPr>
            <a:r>
              <a:rPr lang="en" b="1">
                <a:solidFill>
                  <a:schemeClr val="dk1"/>
                </a:solidFill>
              </a:rPr>
              <a:t>Epistemology of the Closet</a:t>
            </a:r>
          </a:p>
          <a:p>
            <a:pPr lvl="0" algn="ctr" rtl="0">
              <a:spcBef>
                <a:spcPts val="0"/>
              </a:spcBef>
              <a:buNone/>
            </a:pPr>
            <a:endParaRPr b="1">
              <a:solidFill>
                <a:schemeClr val="dk1"/>
              </a:solidFill>
            </a:endParaRPr>
          </a:p>
        </p:txBody>
      </p:sp>
      <p:pic>
        <p:nvPicPr>
          <p:cNvPr id="61" name="Shape 61"/>
          <p:cNvPicPr preferRelativeResize="0"/>
          <p:nvPr/>
        </p:nvPicPr>
        <p:blipFill>
          <a:blip r:embed="rId5">
            <a:alphaModFix/>
          </a:blip>
          <a:stretch>
            <a:fillRect/>
          </a:stretch>
        </p:blipFill>
        <p:spPr>
          <a:xfrm>
            <a:off x="3130775" y="3152400"/>
            <a:ext cx="960825" cy="1489649"/>
          </a:xfrm>
          <a:prstGeom prst="rect">
            <a:avLst/>
          </a:prstGeom>
          <a:noFill/>
          <a:ln>
            <a:noFill/>
          </a:ln>
        </p:spPr>
      </p:pic>
      <p:pic>
        <p:nvPicPr>
          <p:cNvPr id="62" name="Shape 62"/>
          <p:cNvPicPr preferRelativeResize="0"/>
          <p:nvPr/>
        </p:nvPicPr>
        <p:blipFill>
          <a:blip r:embed="rId6">
            <a:alphaModFix/>
          </a:blip>
          <a:stretch>
            <a:fillRect/>
          </a:stretch>
        </p:blipFill>
        <p:spPr>
          <a:xfrm>
            <a:off x="4091587" y="3152400"/>
            <a:ext cx="960825" cy="1489649"/>
          </a:xfrm>
          <a:prstGeom prst="rect">
            <a:avLst/>
          </a:prstGeom>
          <a:noFill/>
          <a:ln>
            <a:noFill/>
          </a:ln>
        </p:spPr>
      </p:pic>
      <p:sp>
        <p:nvSpPr>
          <p:cNvPr id="63" name="Shape 63"/>
          <p:cNvSpPr txBox="1"/>
          <p:nvPr/>
        </p:nvSpPr>
        <p:spPr>
          <a:xfrm>
            <a:off x="5890050" y="1831000"/>
            <a:ext cx="2299199" cy="495000"/>
          </a:xfrm>
          <a:prstGeom prst="rect">
            <a:avLst/>
          </a:prstGeom>
          <a:noFill/>
          <a:ln>
            <a:noFill/>
          </a:ln>
        </p:spPr>
        <p:txBody>
          <a:bodyPr lIns="91425" tIns="91425" rIns="91425" bIns="91425" anchor="t" anchorCtr="0">
            <a:noAutofit/>
          </a:bodyPr>
          <a:lstStyle/>
          <a:p>
            <a:pPr algn="ctr" rtl="0">
              <a:spcBef>
                <a:spcPts val="0"/>
              </a:spcBef>
              <a:buNone/>
            </a:pPr>
            <a:r>
              <a:rPr lang="en">
                <a:solidFill>
                  <a:schemeClr val="dk1"/>
                </a:solidFill>
              </a:rPr>
              <a:t> Lee Edelman</a:t>
            </a:r>
          </a:p>
          <a:p>
            <a:pPr lvl="0" algn="ctr" rtl="0">
              <a:spcBef>
                <a:spcPts val="0"/>
              </a:spcBef>
              <a:buNone/>
            </a:pPr>
            <a:r>
              <a:rPr lang="en" b="1">
                <a:solidFill>
                  <a:schemeClr val="dk1"/>
                </a:solidFill>
              </a:rPr>
              <a:t>No Future: Queer Theory and the Death Drive</a:t>
            </a:r>
          </a:p>
          <a:p>
            <a:pPr lvl="0" algn="ctr" rtl="0">
              <a:spcBef>
                <a:spcPts val="0"/>
              </a:spcBef>
              <a:buNone/>
            </a:pPr>
            <a:endParaRPr b="1">
              <a:solidFill>
                <a:schemeClr val="dk1"/>
              </a:solidFill>
            </a:endParaRPr>
          </a:p>
        </p:txBody>
      </p:sp>
      <p:pic>
        <p:nvPicPr>
          <p:cNvPr id="64" name="Shape 64"/>
          <p:cNvPicPr preferRelativeResize="0"/>
          <p:nvPr/>
        </p:nvPicPr>
        <p:blipFill rotWithShape="1">
          <a:blip r:embed="rId7">
            <a:alphaModFix/>
          </a:blip>
          <a:srcRect l="-4370" r="4369"/>
          <a:stretch/>
        </p:blipFill>
        <p:spPr>
          <a:xfrm>
            <a:off x="6133400" y="3152400"/>
            <a:ext cx="960825" cy="1489649"/>
          </a:xfrm>
          <a:prstGeom prst="rect">
            <a:avLst/>
          </a:prstGeom>
          <a:noFill/>
          <a:ln>
            <a:noFill/>
          </a:ln>
        </p:spPr>
      </p:pic>
      <p:pic>
        <p:nvPicPr>
          <p:cNvPr id="65" name="Shape 65"/>
          <p:cNvPicPr preferRelativeResize="0"/>
          <p:nvPr/>
        </p:nvPicPr>
        <p:blipFill>
          <a:blip r:embed="rId8">
            <a:alphaModFix/>
          </a:blip>
          <a:stretch>
            <a:fillRect/>
          </a:stretch>
        </p:blipFill>
        <p:spPr>
          <a:xfrm>
            <a:off x="7094225" y="3152400"/>
            <a:ext cx="960825" cy="14896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186825" y="80100"/>
            <a:ext cx="9007500" cy="994200"/>
          </a:xfrm>
          <a:prstGeom prst="rect">
            <a:avLst/>
          </a:prstGeom>
        </p:spPr>
        <p:txBody>
          <a:bodyPr lIns="91425" tIns="91425" rIns="91425" bIns="91425" anchor="b" anchorCtr="0">
            <a:noAutofit/>
          </a:bodyPr>
          <a:lstStyle/>
          <a:p>
            <a:pPr>
              <a:spcBef>
                <a:spcPts val="0"/>
              </a:spcBef>
              <a:buNone/>
            </a:pPr>
            <a:r>
              <a:rPr lang="en"/>
              <a:t>Gay/Lesbian Criticism vs Queer Theory</a:t>
            </a:r>
          </a:p>
        </p:txBody>
      </p:sp>
      <p:sp>
        <p:nvSpPr>
          <p:cNvPr id="71" name="Shape 71"/>
          <p:cNvSpPr txBox="1">
            <a:spLocks noGrp="1"/>
          </p:cNvSpPr>
          <p:nvPr>
            <p:ph type="body" idx="1"/>
          </p:nvPr>
        </p:nvSpPr>
        <p:spPr>
          <a:xfrm>
            <a:off x="457200" y="1191775"/>
            <a:ext cx="8229600" cy="3725699"/>
          </a:xfrm>
          <a:prstGeom prst="rect">
            <a:avLst/>
          </a:prstGeom>
        </p:spPr>
        <p:txBody>
          <a:bodyPr lIns="91425" tIns="91425" rIns="91425" bIns="91425" anchor="t" anchorCtr="0">
            <a:noAutofit/>
          </a:bodyPr>
          <a:lstStyle/>
          <a:p>
            <a:pPr rtl="0">
              <a:spcBef>
                <a:spcPts val="0"/>
              </a:spcBef>
              <a:buNone/>
            </a:pPr>
            <a:r>
              <a:rPr lang="en"/>
              <a:t>Gay and Lesbian criticism focuses on gender (man vs. woman) in oppose to Queer Theory, which focuses on all sexual preferences/identities, hence the term queer. </a:t>
            </a: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726825" y="2339578"/>
            <a:ext cx="8229600" cy="857400"/>
          </a:xfrm>
          <a:prstGeom prst="rect">
            <a:avLst/>
          </a:prstGeom>
        </p:spPr>
        <p:txBody>
          <a:bodyPr lIns="91425" tIns="91425" rIns="91425" bIns="91425" anchor="b" anchorCtr="0">
            <a:noAutofit/>
          </a:bodyPr>
          <a:lstStyle/>
          <a:p>
            <a:pPr>
              <a:spcBef>
                <a:spcPts val="0"/>
              </a:spcBef>
              <a:buNone/>
            </a:pPr>
            <a:r>
              <a:rPr lang="en" sz="15000">
                <a:solidFill>
                  <a:srgbClr val="FF0000"/>
                </a:solidFill>
                <a:latin typeface="Monofett"/>
                <a:ea typeface="Monofett"/>
                <a:cs typeface="Monofett"/>
                <a:sym typeface="Monofett"/>
              </a:rPr>
              <a:t>T</a:t>
            </a:r>
            <a:r>
              <a:rPr lang="en" sz="15000">
                <a:solidFill>
                  <a:srgbClr val="FF9900"/>
                </a:solidFill>
                <a:latin typeface="Monofett"/>
                <a:ea typeface="Monofett"/>
                <a:cs typeface="Monofett"/>
                <a:sym typeface="Monofett"/>
              </a:rPr>
              <a:t>h</a:t>
            </a:r>
            <a:r>
              <a:rPr lang="en" sz="15000">
                <a:solidFill>
                  <a:srgbClr val="FFE004"/>
                </a:solidFill>
                <a:latin typeface="Monofett"/>
                <a:ea typeface="Monofett"/>
                <a:cs typeface="Monofett"/>
                <a:sym typeface="Monofett"/>
              </a:rPr>
              <a:t>e</a:t>
            </a:r>
            <a:r>
              <a:rPr lang="en" sz="15000">
                <a:latin typeface="Monofett"/>
                <a:ea typeface="Monofett"/>
                <a:cs typeface="Monofett"/>
                <a:sym typeface="Monofett"/>
              </a:rPr>
              <a:t> </a:t>
            </a:r>
            <a:r>
              <a:rPr lang="en" sz="15000">
                <a:solidFill>
                  <a:srgbClr val="00FF00"/>
                </a:solidFill>
                <a:latin typeface="Monofett"/>
                <a:ea typeface="Monofett"/>
                <a:cs typeface="Monofett"/>
                <a:sym typeface="Monofett"/>
              </a:rPr>
              <a:t>e</a:t>
            </a:r>
            <a:r>
              <a:rPr lang="en" sz="15000">
                <a:solidFill>
                  <a:srgbClr val="4A86E8"/>
                </a:solidFill>
                <a:latin typeface="Monofett"/>
                <a:ea typeface="Monofett"/>
                <a:cs typeface="Monofett"/>
                <a:sym typeface="Monofett"/>
              </a:rPr>
              <a:t>n</a:t>
            </a:r>
            <a:r>
              <a:rPr lang="en" sz="15000">
                <a:solidFill>
                  <a:srgbClr val="9900FF"/>
                </a:solidFill>
                <a:latin typeface="Monofett"/>
                <a:ea typeface="Monofett"/>
                <a:cs typeface="Monofett"/>
                <a:sym typeface="Monofett"/>
              </a:rPr>
              <a:t>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Sources</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u="sng">
                <a:solidFill>
                  <a:schemeClr val="hlink"/>
                </a:solidFill>
                <a:hlinkClick r:id="rId3"/>
              </a:rPr>
              <a:t>http://www.theory.org.uk/ctr-que1.htm</a:t>
            </a:r>
          </a:p>
          <a:p>
            <a:pPr marL="457200" lvl="0" indent="-381000" rtl="0">
              <a:spcBef>
                <a:spcPts val="0"/>
              </a:spcBef>
              <a:buClr>
                <a:schemeClr val="dk1"/>
              </a:buClr>
              <a:buSzPct val="100000"/>
              <a:buFont typeface="Arial"/>
              <a:buChar char="●"/>
            </a:pPr>
            <a:r>
              <a:rPr lang="en" sz="2400" u="sng">
                <a:solidFill>
                  <a:schemeClr val="hlink"/>
                </a:solidFill>
                <a:hlinkClick r:id="rId4"/>
              </a:rPr>
              <a:t>http://www.shmoop.com/queer-theory/</a:t>
            </a:r>
          </a:p>
          <a:p>
            <a:pPr marL="457200" lvl="0" indent="-381000" rtl="0">
              <a:spcBef>
                <a:spcPts val="0"/>
              </a:spcBef>
              <a:buClr>
                <a:schemeClr val="dk1"/>
              </a:buClr>
              <a:buSzPct val="100000"/>
              <a:buFont typeface="Arial"/>
              <a:buChar char="●"/>
            </a:pPr>
            <a:r>
              <a:rPr lang="en" sz="2400" u="sng">
                <a:solidFill>
                  <a:schemeClr val="hlink"/>
                </a:solidFill>
                <a:hlinkClick r:id="rId5"/>
              </a:rPr>
              <a:t>http://www.glbtq.com/literature/lit_theory,3.html</a:t>
            </a:r>
          </a:p>
          <a:p>
            <a:pPr marL="457200" lvl="0" indent="-381000" rtl="0">
              <a:spcBef>
                <a:spcPts val="0"/>
              </a:spcBef>
              <a:buClr>
                <a:schemeClr val="dk1"/>
              </a:buClr>
              <a:buSzPct val="100000"/>
              <a:buFont typeface="Arial"/>
              <a:buChar char="●"/>
            </a:pPr>
            <a:r>
              <a:rPr lang="en" sz="2400" u="sng">
                <a:solidFill>
                  <a:schemeClr val="hlink"/>
                </a:solidFill>
                <a:hlinkClick r:id="rId6"/>
              </a:rPr>
              <a:t>http://www.goodreads.com/shelf/show/queer-theory</a:t>
            </a:r>
          </a:p>
          <a:p>
            <a:pPr marL="457200" lvl="0" indent="-381000" rtl="0">
              <a:spcBef>
                <a:spcPts val="0"/>
              </a:spcBef>
              <a:buClr>
                <a:schemeClr val="dk1"/>
              </a:buClr>
              <a:buSzPct val="100000"/>
              <a:buFont typeface="Arial"/>
              <a:buChar char="●"/>
            </a:pPr>
            <a:r>
              <a:rPr lang="en" sz="2400" u="sng">
                <a:solidFill>
                  <a:schemeClr val="hlink"/>
                </a:solidFill>
                <a:hlinkClick r:id="rId7"/>
              </a:rPr>
              <a:t>https://owl.english.purdue.edu/owl/resource/722/12/</a:t>
            </a:r>
          </a:p>
          <a:p>
            <a:pPr marL="457200" lvl="0" indent="-381000" rtl="0">
              <a:spcBef>
                <a:spcPts val="0"/>
              </a:spcBef>
              <a:buClr>
                <a:schemeClr val="dk1"/>
              </a:buClr>
              <a:buSzPct val="100000"/>
              <a:buFont typeface="Arial"/>
              <a:buChar char="●"/>
            </a:pPr>
            <a:r>
              <a:rPr lang="en" sz="2400" u="sng">
                <a:solidFill>
                  <a:schemeClr val="hlink"/>
                </a:solidFill>
                <a:hlinkClick r:id="rId8"/>
              </a:rPr>
              <a:t>http://www.sjsu.edu/faculty/harris/Eng101_QueerDef.pdf</a:t>
            </a:r>
            <a:r>
              <a:rPr lang="en" sz="2400"/>
              <a:t> </a:t>
            </a:r>
          </a:p>
          <a:p>
            <a:pPr lvl="0" rtl="0">
              <a:spcBef>
                <a:spcPts val="0"/>
              </a:spcBef>
              <a:buNone/>
            </a:pPr>
            <a:endParaRPr sz="2400"/>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On-screen Show (16:9)</PresentationFormat>
  <Paragraphs>26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simple-light</vt:lpstr>
      <vt:lpstr>Queer Theory</vt:lpstr>
      <vt:lpstr>What is Queer Theory</vt:lpstr>
      <vt:lpstr>Basics of Queer Theory</vt:lpstr>
      <vt:lpstr>Who Founded Queer Theory</vt:lpstr>
      <vt:lpstr>Queer Theory Authors</vt:lpstr>
      <vt:lpstr>Gay/Lesbian Criticism vs Queer Theory</vt:lpstr>
      <vt:lpstr>The end</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Queer Theory</dc:title>
  <dc:creator>Presmy</dc:creator>
  <cp:lastModifiedBy>Gayle, John</cp:lastModifiedBy>
  <cp:revision>1</cp:revision>
  <dcterms:modified xsi:type="dcterms:W3CDTF">2015-03-05T14:01:19Z</dcterms:modified>
</cp:coreProperties>
</file>