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0" y="-7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96828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Jelissa will present the slide.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Gisselle will present Really Gisselle? LOL…..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Jelissa will present.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Jelissa will present.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Jelissa and Fateemaa will present.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Gisselle and Jenny will present.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Gisselle and Jenny will present.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Jelissa will present.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Fateemaa will present.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Fateemaa will present.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wsu.edu/~delahoyd/reader.crit.html" TargetMode="External"/><Relationship Id="rId3" Type="http://schemas.openxmlformats.org/officeDocument/2006/relationships/hyperlink" Target="https://owl.english.purdue.edu/owl/resource/722/06/" TargetMode="External"/><Relationship Id="rId7" Type="http://schemas.openxmlformats.org/officeDocument/2006/relationships/hyperlink" Target="http://utminers.utep.edu/omwilliamson/engl0310link/readerresponse.htm" TargetMode="External"/><Relationship Id="rId12" Type="http://schemas.openxmlformats.org/officeDocument/2006/relationships/hyperlink" Target="http://docs.lib.purdue.edu/cgi/viewcontent.cgi?article=1046&amp;context=eand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riam-webster.com/dictionary/reader-response%20criticism" TargetMode="External"/><Relationship Id="rId11" Type="http://schemas.openxmlformats.org/officeDocument/2006/relationships/hyperlink" Target="http://faculty.goucher.edu/eng215/reader_response_terms.htm" TargetMode="External"/><Relationship Id="rId5" Type="http://schemas.openxmlformats.org/officeDocument/2006/relationships/hyperlink" Target="http://www.wisegeek.org/what-is-reader-response-criticism.htm" TargetMode="External"/><Relationship Id="rId10" Type="http://schemas.openxmlformats.org/officeDocument/2006/relationships/hyperlink" Target="http://www.enotes.com/topics/reader-response-criticism" TargetMode="External"/><Relationship Id="rId4" Type="http://schemas.openxmlformats.org/officeDocument/2006/relationships/hyperlink" Target="http://bcs.bedfordstmartins.com/virtualit/poetry/critical_define/crit_reader.html" TargetMode="External"/><Relationship Id="rId9" Type="http://schemas.openxmlformats.org/officeDocument/2006/relationships/hyperlink" Target="http://www.shmoop.com/stanley-fis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1046540" y="1779084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Reader-Response Criticism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1230600" y="2881575"/>
            <a:ext cx="7009499" cy="158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 Gisselle Gutierrez, Jelissa Jose,            Jenny Nguyen, and Fateemaa Sohani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Bibliography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27525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https://owl.english.purdue.edu/owl/resource/722/06/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http://bcs.bedfordstmartins.com/virtualit/poetry/critical_define/crit_reader.html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https://owl.english.purdue.edu/owl/resource/722/06/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http://www.wisegeek.org/what-is-reader-response-criticism.htm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http://www.merriam-webster.com/dictionary/reader-response%20criticism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http://utminers.utep.edu/omwilliamson/engl0310link/readerresponse.htm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https://owl.english.purdue.edu/owl/resource/722/06/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http://public.wsu.edu/~delahoyd/reader.crit.html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http://www.shmoop.com/stanley-fish/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http://www.enotes.com/topics/reader-response-criticism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http://faculty.goucher.edu/eng215/reader_response_terms.htm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●"/>
            </a:pPr>
            <a:r>
              <a:rPr lang="en" sz="1600" u="sng"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http://docs.lib.purdue.edu/cgi/viewcontent.cgi?article=1046&amp;context=eandc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Reader-Response Criticism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b="1" u="sng"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: A form of literary criticism focused on the reader’s response to a text.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Started in US and Germany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A dialogue between the reader and the text that has its own meaning.</a:t>
            </a:r>
          </a:p>
          <a:p>
            <a:pPr lv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Continued...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17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Various approaches to explain the diversity of reader’s responses to literary works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Text interpretation often depends on time and/or occasion when work is read. 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Readers can interpret different meanings from the text, often depending on their own life experiences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About Reader Response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1556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Started in 1960s 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Still present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Most influential 1970’s and early 1980’s</a:t>
            </a: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Each reader has his/her own perspective on the text, so his/her personal experiences influence the way that he/she views the text. </a:t>
            </a: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Founder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010975"/>
            <a:ext cx="5322899" cy="361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Louis Rosenblatt (1904-2004)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Wanted to give literature aesthetic value and focus literature on more humanistic aspects.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One of her priorities was to encourage readers to fully engage in a reading experience.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Louise Rosenblatt -Submitted the earliest piece of work associated with reader-response: </a:t>
            </a:r>
            <a:r>
              <a:rPr lang="en" sz="2200" i="1">
                <a:latin typeface="Times New Roman"/>
                <a:ea typeface="Times New Roman"/>
                <a:cs typeface="Times New Roman"/>
                <a:sym typeface="Times New Roman"/>
              </a:rPr>
              <a:t>Literature as Exploration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 (1938).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 amt="87000"/>
          </a:blip>
          <a:stretch>
            <a:fillRect/>
          </a:stretch>
        </p:blipFill>
        <p:spPr>
          <a:xfrm>
            <a:off x="5780100" y="1275362"/>
            <a:ext cx="2667025" cy="308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Critics/Authors Associated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Peter Rabinowitz - </a:t>
            </a:r>
            <a:r>
              <a:rPr lang="en" sz="2200" i="1">
                <a:latin typeface="Times New Roman"/>
                <a:ea typeface="Times New Roman"/>
                <a:cs typeface="Times New Roman"/>
                <a:sym typeface="Times New Roman"/>
              </a:rPr>
              <a:t>Before Reading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, 1987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Norman Holland - </a:t>
            </a:r>
            <a:r>
              <a:rPr lang="en" sz="2200" i="1">
                <a:latin typeface="Times New Roman"/>
                <a:ea typeface="Times New Roman"/>
                <a:cs typeface="Times New Roman"/>
                <a:sym typeface="Times New Roman"/>
              </a:rPr>
              <a:t>The Dynamics of Literary Response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, 1968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Elizabeth Freund - The Return of the Reader: </a:t>
            </a:r>
            <a:r>
              <a:rPr lang="en" sz="2200" i="1">
                <a:latin typeface="Times New Roman"/>
                <a:ea typeface="Times New Roman"/>
                <a:cs typeface="Times New Roman"/>
                <a:sym typeface="Times New Roman"/>
              </a:rPr>
              <a:t>Reader-Response Criticism,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 1987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Wolfgang Iser - </a:t>
            </a:r>
            <a:r>
              <a:rPr lang="en" sz="2200" i="1">
                <a:latin typeface="Times New Roman"/>
                <a:ea typeface="Times New Roman"/>
                <a:cs typeface="Times New Roman"/>
                <a:sym typeface="Times New Roman"/>
              </a:rPr>
              <a:t>The Implied Reader: Patterns of Communication in Prose Fiction from Bunyan to Beckett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, 1974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Stanley Fish - </a:t>
            </a:r>
            <a:r>
              <a:rPr lang="en" sz="2200" i="1">
                <a:latin typeface="Times New Roman"/>
                <a:ea typeface="Times New Roman"/>
                <a:cs typeface="Times New Roman"/>
                <a:sym typeface="Times New Roman"/>
              </a:rPr>
              <a:t>Is There a Text in This Class?-The Authority of Interpretive Communities</a:t>
            </a: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, 1980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Tenets of Belief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Tenets of Belief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Reader-Response Theory: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In literary interpretation, the reader is the most important component.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There isn’t text unless there is a reader.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Readers actively create the meaning of a literary text (subjective rather than objective).</a:t>
            </a: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The reader and text work together. </a:t>
            </a: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000099"/>
              </a:buClr>
              <a:buFont typeface="Arial"/>
              <a:buNone/>
            </a:pPr>
            <a:endParaRPr sz="11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Reader Response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Transactional Reader Response: Actual text or basically the blueprint is transformed into a poem. </a:t>
            </a: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Physiological Reader Response: Taking the text and interpreting the writer's feelings. </a:t>
            </a:r>
          </a:p>
          <a:p>
            <a:pPr lvl="0" rtl="0">
              <a:spcBef>
                <a:spcPts val="0"/>
              </a:spcBef>
              <a:buNone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7350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Social Reader Response: Taking the text literal and connecting to it.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 Reader Response Critics ask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1902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“How does the interaction between the text and I create meaning?”</a:t>
            </a:r>
          </a:p>
          <a:p>
            <a:pPr marL="457200" lvl="0" indent="-3556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“Do the sounds/shapes of the words as they appear on the page remind me of anything?”</a:t>
            </a:r>
          </a:p>
          <a:p>
            <a:pPr marL="457200" lvl="0" indent="-3556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And the most important question: “How does this writing piece relate to me?”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These questions help critics find their personal feelings in more depth</a:t>
            </a:r>
          </a:p>
          <a:p>
            <a:pPr marL="457200" lvl="0" indent="-355600" rtl="0">
              <a:lnSpc>
                <a:spcPct val="14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-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Reader response arose as a reaction to more formal criticisms.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On-screen Show (16:9)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spotlight</vt:lpstr>
      <vt:lpstr>Reader-Response Criticism</vt:lpstr>
      <vt:lpstr>Reader-Response Criticism</vt:lpstr>
      <vt:lpstr>Continued...</vt:lpstr>
      <vt:lpstr>More About Reader Response</vt:lpstr>
      <vt:lpstr>Founder</vt:lpstr>
      <vt:lpstr>Critics/Authors Associated </vt:lpstr>
      <vt:lpstr>Basic Tenets of Belief      Basic Tenets of Belief</vt:lpstr>
      <vt:lpstr>Types of Reader Response</vt:lpstr>
      <vt:lpstr>Questions Reader Response Critics ask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Reader-Response Criticism</dc:title>
  <dc:creator>Jelissa Jose</dc:creator>
  <cp:lastModifiedBy>Gayle, John</cp:lastModifiedBy>
  <cp:revision>1</cp:revision>
  <dcterms:modified xsi:type="dcterms:W3CDTF">2015-03-05T15:59:16Z</dcterms:modified>
</cp:coreProperties>
</file>