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1868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/>
          <p:nvPr/>
        </p:nvSpPr>
        <p:spPr>
          <a:xfrm>
            <a:off x="0" y="3030297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58" name="Shape 58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flipH="1">
            <a:off x="3434" y="3759780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spcBef>
                <a:spcPts val="0"/>
              </a:spcBef>
              <a:defRPr sz="2400"/>
            </a:lvl6pPr>
            <a:lvl7pPr>
              <a:spcBef>
                <a:spcPts val="0"/>
              </a:spcBef>
              <a:defRPr sz="2400"/>
            </a:lvl7pPr>
            <a:lvl8pPr>
              <a:spcBef>
                <a:spcPts val="0"/>
              </a:spcBef>
              <a:defRPr sz="2400"/>
            </a:lvl8pPr>
            <a:lvl9pPr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3" name="Shape 73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rot="10800000">
            <a:off x="-5937" y="4110402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6" name="Shape 6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en.wikipedia.org/wiki/Vladimir_Propp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en.wikipedia.org/wiki/Viktor_Shklovsky" TargetMode="External"/><Relationship Id="rId4" Type="http://schemas.openxmlformats.org/officeDocument/2006/relationships/hyperlink" Target="http://en.wikipedia.org/wiki/Algirdas_Julius_Greima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owl.english.purdue.edu/owl/resource/722/07/" TargetMode="External"/><Relationship Id="rId7" Type="http://schemas.openxmlformats.org/officeDocument/2006/relationships/hyperlink" Target="http://bigother.com/2011/08/23/using-viktor-shklovsky/viktor-shklovsky-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emiotic_literary_criticism" TargetMode="External"/><Relationship Id="rId5" Type="http://schemas.openxmlformats.org/officeDocument/2006/relationships/hyperlink" Target="http://www.westga.edu/~mmcfar/semiotics_and_structural_analysi.htm" TargetMode="External"/><Relationship Id="rId4" Type="http://schemas.openxmlformats.org/officeDocument/2006/relationships/hyperlink" Target="http://mandeepmedia.blogspo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0" y="1159400"/>
            <a:ext cx="9144000" cy="42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Structuralism and Semiotics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628235" y="2541373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By: Madeline, Hana, Kelsie, and Sidney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0" y="3398225"/>
            <a:ext cx="6879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kelsie sucks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3443550" y="1660975"/>
            <a:ext cx="2339700" cy="4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00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1920’s - present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Theory of signs, or semiotics. 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</a:rPr>
              <a:t>How language constructs our sense of reality.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</a:rPr>
              <a:t>Ferdinand Saussure saw language as the most important sign system, and he created a two-part model: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	a signifier (</a:t>
            </a:r>
            <a:r>
              <a:rPr lang="en" sz="1400" i="1">
                <a:solidFill>
                  <a:srgbClr val="000000"/>
                </a:solidFill>
              </a:rPr>
              <a:t>signifiant</a:t>
            </a:r>
            <a:r>
              <a:rPr lang="en" sz="1400">
                <a:solidFill>
                  <a:srgbClr val="000000"/>
                </a:solidFill>
              </a:rPr>
              <a:t>) - the form the sign takes (the “verbal object”)</a:t>
            </a:r>
          </a:p>
          <a:p>
            <a:pPr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the signified (</a:t>
            </a:r>
            <a:r>
              <a:rPr lang="en" sz="1400" i="1">
                <a:solidFill>
                  <a:srgbClr val="000000"/>
                </a:solidFill>
              </a:rPr>
              <a:t>signifié</a:t>
            </a:r>
            <a:r>
              <a:rPr lang="en" sz="1400">
                <a:solidFill>
                  <a:srgbClr val="000000"/>
                </a:solidFill>
              </a:rPr>
              <a:t>) - the concept it represents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</a:rPr>
              <a:t>A </a:t>
            </a:r>
            <a:r>
              <a:rPr lang="en" sz="1400" b="1">
                <a:solidFill>
                  <a:srgbClr val="000000"/>
                </a:solidFill>
              </a:rPr>
              <a:t>sign</a:t>
            </a:r>
            <a:r>
              <a:rPr lang="en" sz="1400">
                <a:solidFill>
                  <a:srgbClr val="000000"/>
                </a:solidFill>
              </a:rPr>
              <a:t> can be anything which stands for something else.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b="1">
                <a:solidFill>
                  <a:srgbClr val="383838"/>
                </a:solidFill>
              </a:rPr>
              <a:t> </a:t>
            </a:r>
            <a:r>
              <a:rPr lang="en" sz="1400" b="1">
                <a:solidFill>
                  <a:srgbClr val="000000"/>
                </a:solidFill>
              </a:rPr>
              <a:t>Signification</a:t>
            </a:r>
            <a:r>
              <a:rPr lang="en" sz="1400">
                <a:solidFill>
                  <a:srgbClr val="000000"/>
                </a:solidFill>
              </a:rPr>
              <a:t> is what a sign means. 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</a:rPr>
              <a:t>It depends on the relationship of the two parts of the sign: signifier and signified.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Tenets of Belief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272600" y="1175000"/>
            <a:ext cx="8229600" cy="384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900"/>
              <a:t>Charles Sanders Peirce  </a:t>
            </a:r>
          </a:p>
          <a:p>
            <a:pPr marL="457200" lvl="0" indent="-3492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900"/>
              <a:t>Ferdinand de Saussure</a:t>
            </a:r>
          </a:p>
          <a:p>
            <a:pPr marL="457200" lvl="0" indent="-3492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900"/>
              <a:t>An example of semiotics is Magritte’s Ceci N’est Pas Une Pipe, which translates to “This is not a pipe”, rather it is an image of a pipe. “It is neither a contradiction, a tautology, nor a necessary truth, since nothing can be a pipe and not a pipe at the same time.” - Gablik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Founders/E</a:t>
            </a:r>
            <a:r>
              <a:rPr lang="en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xample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3875" y="3154350"/>
            <a:ext cx="2575949" cy="179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33400" y="1166600"/>
            <a:ext cx="81791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Early semiotic authors included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  <a:hlinkClick r:id="rId3"/>
              </a:rPr>
              <a:t>Vladimir Propp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</a:rPr>
              <a:t> </a:t>
            </a:r>
            <a:r>
              <a:rPr lang="en" sz="1800">
                <a:solidFill>
                  <a:srgbClr val="000000"/>
                </a:solidFill>
                <a:hlinkClick r:id="rId4"/>
              </a:rPr>
              <a:t>Algirdas Julius Greimas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</a:rPr>
              <a:t> </a:t>
            </a:r>
            <a:r>
              <a:rPr lang="en" sz="1800">
                <a:solidFill>
                  <a:srgbClr val="000000"/>
                </a:solidFill>
                <a:hlinkClick r:id="rId5"/>
              </a:rPr>
              <a:t>Viktor Shklovsky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Authors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400" y="2647100"/>
            <a:ext cx="2831975" cy="20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0975" y="2647100"/>
            <a:ext cx="2022850" cy="20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87375" y="1565675"/>
            <a:ext cx="2104700" cy="310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12225" y="1048550"/>
            <a:ext cx="8229600" cy="403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Brizee, Allen, and J. Case Tompkins. "Welcome to the Purdue OWL." </a:t>
            </a:r>
            <a:r>
              <a:rPr lang="en" sz="11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Purdue OWL: Literary Theory and Schools of Criticism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N.p., 19 Oct. 2011. Web. 3 Mar. 2015. &lt;</a:t>
            </a:r>
            <a:r>
              <a:rPr lang="en" sz="1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https://owl.english.purdue.edu/owl/resource/722/07/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&gt;.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"Media - Critical Perspectives." </a:t>
            </a:r>
            <a:r>
              <a:rPr lang="en" sz="1100" i="1">
                <a:latin typeface="Arial"/>
                <a:ea typeface="Arial"/>
                <a:cs typeface="Arial"/>
                <a:sym typeface="Arial"/>
              </a:rPr>
              <a:t>Media - Critical Perspectives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 N.p., 15 Apr. 2013. Web. 03 Mar. 2015. &lt;</a:t>
            </a:r>
            <a:r>
              <a:rPr lang="en" sz="1100" u="sng">
                <a:latin typeface="Arial"/>
                <a:ea typeface="Arial"/>
                <a:cs typeface="Arial"/>
                <a:sym typeface="Arial"/>
                <a:hlinkClick r:id="rId4"/>
              </a:rPr>
              <a:t>http://mandeepmedia.blogspot.com/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&gt;.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"Semiotics and Structural Analysis." </a:t>
            </a:r>
            <a:r>
              <a:rPr lang="en" sz="11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Semiotics and Structural Analysis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N.p., n.d. Web. 03 Mar. 2015. &lt;</a:t>
            </a:r>
            <a:r>
              <a:rPr lang="en" sz="1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http://www.westga.edu/~mmcfar/semiotics_and_structural_analysi.htm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&gt;.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"Semiotic Literary Criticism." </a:t>
            </a:r>
            <a:r>
              <a:rPr lang="en" sz="11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Wikipedia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Wikimedia Foundation, 16 June 2014. Web. 03 Mar. 2015. &lt;</a:t>
            </a:r>
            <a:r>
              <a:rPr lang="en" sz="1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http://en.wikipedia.org/wiki/Semiotic_literary_criticism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Viktor Shklovsky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Digital image. N.p., 23 Aug. 2011. Web. 3 Mar. 2015. &lt;</a:t>
            </a:r>
            <a:r>
              <a:rPr lang="en" sz="1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http://bigother.com/2011/08/23/using-viktor-shklovsky/viktor-shklovsky-2/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Why didn’t the helicopter date the jet</a:t>
            </a:r>
            <a:r>
              <a:rPr lang="en" sz="2400" b="1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?</a:t>
            </a:r>
            <a:r>
              <a:rPr lang="en" sz="2400" b="1"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Bibliography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914600" y="4296050"/>
            <a:ext cx="3029099" cy="36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Because it was too plane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61525" y="4262475"/>
            <a:ext cx="1439100" cy="7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5175250" y="4212600"/>
            <a:ext cx="2232000" cy="8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-Kelsie Tran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On-screen Show (16:9)</PresentationFormat>
  <Paragraphs>44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inspiration-board</vt:lpstr>
      <vt:lpstr>Structuralism and Semiotics</vt:lpstr>
      <vt:lpstr>Tenets of Belief</vt:lpstr>
      <vt:lpstr>Founders/Example</vt:lpstr>
      <vt:lpstr>Authors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Structuralism and Semiotics</dc:title>
  <dc:creator>Le, Madeline</dc:creator>
  <cp:lastModifiedBy>Gayle, John</cp:lastModifiedBy>
  <cp:revision>1</cp:revision>
  <dcterms:modified xsi:type="dcterms:W3CDTF">2015-03-05T13:58:04Z</dcterms:modified>
</cp:coreProperties>
</file>